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8" r:id="rId2"/>
    <p:sldId id="334" r:id="rId3"/>
    <p:sldId id="335" r:id="rId4"/>
    <p:sldId id="259" r:id="rId5"/>
    <p:sldId id="331" r:id="rId6"/>
    <p:sldId id="310" r:id="rId7"/>
    <p:sldId id="309" r:id="rId8"/>
    <p:sldId id="271" r:id="rId9"/>
    <p:sldId id="333" r:id="rId10"/>
    <p:sldId id="260" r:id="rId11"/>
    <p:sldId id="261" r:id="rId12"/>
    <p:sldId id="305" r:id="rId13"/>
    <p:sldId id="306" r:id="rId14"/>
    <p:sldId id="308" r:id="rId15"/>
    <p:sldId id="307" r:id="rId16"/>
    <p:sldId id="314" r:id="rId17"/>
    <p:sldId id="311" r:id="rId18"/>
    <p:sldId id="312" r:id="rId19"/>
    <p:sldId id="313" r:id="rId20"/>
    <p:sldId id="319" r:id="rId21"/>
    <p:sldId id="281" r:id="rId22"/>
    <p:sldId id="320" r:id="rId23"/>
    <p:sldId id="315" r:id="rId24"/>
    <p:sldId id="316" r:id="rId25"/>
    <p:sldId id="317" r:id="rId26"/>
    <p:sldId id="318" r:id="rId27"/>
    <p:sldId id="300" r:id="rId28"/>
    <p:sldId id="321" r:id="rId29"/>
    <p:sldId id="323" r:id="rId30"/>
    <p:sldId id="324" r:id="rId31"/>
    <p:sldId id="322" r:id="rId32"/>
    <p:sldId id="325" r:id="rId33"/>
    <p:sldId id="326" r:id="rId34"/>
    <p:sldId id="327" r:id="rId35"/>
    <p:sldId id="328" r:id="rId36"/>
    <p:sldId id="329" r:id="rId37"/>
    <p:sldId id="330" r:id="rId38"/>
    <p:sldId id="332" r:id="rId39"/>
  </p:sldIdLst>
  <p:sldSz cx="9906000" cy="6858000" type="A4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008000"/>
    <a:srgbClr val="996600"/>
    <a:srgbClr val="FF9900"/>
    <a:srgbClr val="DDDDDD"/>
    <a:srgbClr val="C0C0C0"/>
    <a:srgbClr val="CC33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0941" autoAdjust="0"/>
  </p:normalViewPr>
  <p:slideViewPr>
    <p:cSldViewPr>
      <p:cViewPr>
        <p:scale>
          <a:sx n="70" d="100"/>
          <a:sy n="70" d="100"/>
        </p:scale>
        <p:origin x="-2464" y="-872"/>
      </p:cViewPr>
      <p:guideLst>
        <p:guide orient="horz" pos="4110"/>
        <p:guide pos="611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7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14FD970-EE33-4BD0-B6C3-DE586C8AE1B7}" type="datetimeFigureOut">
              <a:rPr lang="pt-BR"/>
              <a:pPr>
                <a:defRPr/>
              </a:pPr>
              <a:t>17/12/13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926843D-41F0-4BAE-AA77-3B32EC7A0160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9663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01087DC-FF8D-4410-8B21-2D48CCBF9AFB}" type="datetimeFigureOut">
              <a:rPr lang="pt-BR"/>
              <a:pPr>
                <a:defRPr/>
              </a:pPr>
              <a:t>17/12/13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4845E26-C7D2-4161-AABC-9253625538ED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8234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B2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 dirty="0"/>
          </a:p>
        </p:txBody>
      </p:sp>
      <p:sp>
        <p:nvSpPr>
          <p:cNvPr id="1087" name="Freeform 63"/>
          <p:cNvSpPr>
            <a:spLocks/>
          </p:cNvSpPr>
          <p:nvPr/>
        </p:nvSpPr>
        <p:spPr bwMode="auto">
          <a:xfrm>
            <a:off x="241300" y="0"/>
            <a:ext cx="9464675" cy="6523038"/>
          </a:xfrm>
          <a:custGeom>
            <a:avLst/>
            <a:gdLst/>
            <a:ahLst/>
            <a:cxnLst>
              <a:cxn ang="0">
                <a:pos x="0" y="459"/>
              </a:cxn>
              <a:cxn ang="0">
                <a:pos x="0" y="81"/>
              </a:cxn>
              <a:cxn ang="0">
                <a:pos x="12" y="81"/>
              </a:cxn>
              <a:cxn ang="0">
                <a:pos x="12" y="0"/>
              </a:cxn>
              <a:cxn ang="0">
                <a:pos x="687" y="0"/>
              </a:cxn>
              <a:cxn ang="0">
                <a:pos x="687" y="459"/>
              </a:cxn>
              <a:cxn ang="0">
                <a:pos x="659" y="490"/>
              </a:cxn>
              <a:cxn ang="0">
                <a:pos x="28" y="490"/>
              </a:cxn>
              <a:cxn ang="0">
                <a:pos x="0" y="459"/>
              </a:cxn>
            </a:cxnLst>
            <a:rect l="0" t="0" r="r" b="b"/>
            <a:pathLst>
              <a:path w="687" h="490">
                <a:moveTo>
                  <a:pt x="0" y="459"/>
                </a:moveTo>
                <a:lnTo>
                  <a:pt x="0" y="81"/>
                </a:lnTo>
                <a:lnTo>
                  <a:pt x="12" y="81"/>
                </a:lnTo>
                <a:lnTo>
                  <a:pt x="12" y="0"/>
                </a:lnTo>
                <a:lnTo>
                  <a:pt x="687" y="0"/>
                </a:lnTo>
                <a:lnTo>
                  <a:pt x="687" y="459"/>
                </a:lnTo>
                <a:cubicBezTo>
                  <a:pt x="687" y="476"/>
                  <a:pt x="674" y="490"/>
                  <a:pt x="659" y="490"/>
                </a:cubicBezTo>
                <a:lnTo>
                  <a:pt x="28" y="490"/>
                </a:lnTo>
                <a:cubicBezTo>
                  <a:pt x="13" y="490"/>
                  <a:pt x="0" y="476"/>
                  <a:pt x="0" y="45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067" name="Text Box 43"/>
          <p:cNvSpPr txBox="1">
            <a:spLocks noChangeArrowheads="1"/>
          </p:cNvSpPr>
          <p:nvPr/>
        </p:nvSpPr>
        <p:spPr bwMode="auto">
          <a:xfrm>
            <a:off x="4826000" y="6524625"/>
            <a:ext cx="2935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200" b="1" i="1" dirty="0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1070" name="Freeform 46"/>
          <p:cNvSpPr>
            <a:spLocks/>
          </p:cNvSpPr>
          <p:nvPr/>
        </p:nvSpPr>
        <p:spPr bwMode="auto">
          <a:xfrm rot="10800000">
            <a:off x="-1588" y="0"/>
            <a:ext cx="1825626" cy="1395413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115" y="0"/>
              </a:cxn>
              <a:cxn ang="0">
                <a:pos x="99" y="88"/>
              </a:cxn>
              <a:cxn ang="0">
                <a:pos x="0" y="88"/>
              </a:cxn>
              <a:cxn ang="0">
                <a:pos x="16" y="0"/>
              </a:cxn>
            </a:cxnLst>
            <a:rect l="0" t="0" r="r" b="b"/>
            <a:pathLst>
              <a:path w="115" h="88">
                <a:moveTo>
                  <a:pt x="16" y="0"/>
                </a:moveTo>
                <a:lnTo>
                  <a:pt x="115" y="0"/>
                </a:lnTo>
                <a:lnTo>
                  <a:pt x="99" y="88"/>
                </a:lnTo>
                <a:lnTo>
                  <a:pt x="0" y="88"/>
                </a:lnTo>
                <a:lnTo>
                  <a:pt x="16" y="0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071" name="Freeform 47"/>
          <p:cNvSpPr>
            <a:spLocks/>
          </p:cNvSpPr>
          <p:nvPr/>
        </p:nvSpPr>
        <p:spPr bwMode="auto">
          <a:xfrm rot="10800000">
            <a:off x="7938" y="1393825"/>
            <a:ext cx="220662" cy="3635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"/>
              </a:cxn>
              <a:cxn ang="0">
                <a:pos x="8" y="13"/>
              </a:cxn>
              <a:cxn ang="0">
                <a:pos x="0" y="0"/>
              </a:cxn>
            </a:cxnLst>
            <a:rect l="0" t="0" r="r" b="b"/>
            <a:pathLst>
              <a:path w="8" h="13">
                <a:moveTo>
                  <a:pt x="0" y="0"/>
                </a:moveTo>
                <a:lnTo>
                  <a:pt x="0" y="13"/>
                </a:lnTo>
                <a:lnTo>
                  <a:pt x="8" y="13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088" name="Text Box 64"/>
          <p:cNvSpPr txBox="1">
            <a:spLocks noChangeArrowheads="1"/>
          </p:cNvSpPr>
          <p:nvPr/>
        </p:nvSpPr>
        <p:spPr bwMode="auto">
          <a:xfrm rot="16200000">
            <a:off x="7288213" y="4117975"/>
            <a:ext cx="3155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5400" dirty="0">
                <a:solidFill>
                  <a:srgbClr val="E8E8E8"/>
                </a:solidFill>
                <a:latin typeface="Univers Black" pitchFamily="2" charset="0"/>
              </a:rPr>
              <a:t>SEBRAE</a:t>
            </a:r>
          </a:p>
        </p:txBody>
      </p:sp>
      <p:sp>
        <p:nvSpPr>
          <p:cNvPr id="1118" name="Freeform 94"/>
          <p:cNvSpPr>
            <a:spLocks noEditPoints="1"/>
          </p:cNvSpPr>
          <p:nvPr/>
        </p:nvSpPr>
        <p:spPr bwMode="auto">
          <a:xfrm>
            <a:off x="200025" y="333375"/>
            <a:ext cx="1349375" cy="658813"/>
          </a:xfrm>
          <a:custGeom>
            <a:avLst/>
            <a:gdLst/>
            <a:ahLst/>
            <a:cxnLst>
              <a:cxn ang="0">
                <a:pos x="13" y="81"/>
              </a:cxn>
              <a:cxn ang="0">
                <a:pos x="28" y="79"/>
              </a:cxn>
              <a:cxn ang="0">
                <a:pos x="5" y="63"/>
              </a:cxn>
              <a:cxn ang="0">
                <a:pos x="28" y="45"/>
              </a:cxn>
              <a:cxn ang="0">
                <a:pos x="31" y="60"/>
              </a:cxn>
              <a:cxn ang="0">
                <a:pos x="21" y="55"/>
              </a:cxn>
              <a:cxn ang="0">
                <a:pos x="23" y="63"/>
              </a:cxn>
              <a:cxn ang="0">
                <a:pos x="43" y="76"/>
              </a:cxn>
              <a:cxn ang="0">
                <a:pos x="18" y="95"/>
              </a:cxn>
              <a:cxn ang="0">
                <a:pos x="0" y="79"/>
              </a:cxn>
              <a:cxn ang="0">
                <a:pos x="174" y="117"/>
              </a:cxn>
              <a:cxn ang="0">
                <a:pos x="84" y="125"/>
              </a:cxn>
              <a:cxn ang="0">
                <a:pos x="80" y="140"/>
              </a:cxn>
              <a:cxn ang="0">
                <a:pos x="199" y="0"/>
              </a:cxn>
              <a:cxn ang="0">
                <a:pos x="110" y="0"/>
              </a:cxn>
              <a:cxn ang="0">
                <a:pos x="191" y="38"/>
              </a:cxn>
              <a:cxn ang="0">
                <a:pos x="47" y="94"/>
              </a:cxn>
              <a:cxn ang="0">
                <a:pos x="91" y="55"/>
              </a:cxn>
              <a:cxn ang="0">
                <a:pos x="87" y="65"/>
              </a:cxn>
              <a:cxn ang="0">
                <a:pos x="62" y="85"/>
              </a:cxn>
              <a:cxn ang="0">
                <a:pos x="47" y="94"/>
              </a:cxn>
              <a:cxn ang="0">
                <a:pos x="119" y="46"/>
              </a:cxn>
              <a:cxn ang="0">
                <a:pos x="137" y="56"/>
              </a:cxn>
              <a:cxn ang="0">
                <a:pos x="124" y="69"/>
              </a:cxn>
              <a:cxn ang="0">
                <a:pos x="125" y="92"/>
              </a:cxn>
              <a:cxn ang="0">
                <a:pos x="111" y="55"/>
              </a:cxn>
              <a:cxn ang="0">
                <a:pos x="120" y="65"/>
              </a:cxn>
              <a:cxn ang="0">
                <a:pos x="119" y="55"/>
              </a:cxn>
              <a:cxn ang="0">
                <a:pos x="105" y="85"/>
              </a:cxn>
              <a:cxn ang="0">
                <a:pos x="120" y="78"/>
              </a:cxn>
              <a:cxn ang="0">
                <a:pos x="138" y="94"/>
              </a:cxn>
              <a:cxn ang="0">
                <a:pos x="178" y="46"/>
              </a:cxn>
              <a:cxn ang="0">
                <a:pos x="186" y="59"/>
              </a:cxn>
              <a:cxn ang="0">
                <a:pos x="172" y="70"/>
              </a:cxn>
              <a:cxn ang="0">
                <a:pos x="180" y="82"/>
              </a:cxn>
              <a:cxn ang="0">
                <a:pos x="166" y="83"/>
              </a:cxn>
              <a:cxn ang="0">
                <a:pos x="161" y="75"/>
              </a:cxn>
              <a:cxn ang="0">
                <a:pos x="138" y="94"/>
              </a:cxn>
              <a:cxn ang="0">
                <a:pos x="162" y="67"/>
              </a:cxn>
              <a:cxn ang="0">
                <a:pos x="173" y="59"/>
              </a:cxn>
              <a:cxn ang="0">
                <a:pos x="160" y="55"/>
              </a:cxn>
              <a:cxn ang="0">
                <a:pos x="227" y="46"/>
              </a:cxn>
              <a:cxn ang="0">
                <a:pos x="220" y="84"/>
              </a:cxn>
              <a:cxn ang="0">
                <a:pos x="182" y="94"/>
              </a:cxn>
              <a:cxn ang="0">
                <a:pos x="217" y="55"/>
              </a:cxn>
              <a:cxn ang="0">
                <a:pos x="241" y="94"/>
              </a:cxn>
              <a:cxn ang="0">
                <a:pos x="285" y="55"/>
              </a:cxn>
              <a:cxn ang="0">
                <a:pos x="282" y="65"/>
              </a:cxn>
              <a:cxn ang="0">
                <a:pos x="256" y="85"/>
              </a:cxn>
              <a:cxn ang="0">
                <a:pos x="241" y="94"/>
              </a:cxn>
            </a:cxnLst>
            <a:rect l="0" t="0" r="r" b="b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lnTo>
                  <a:pt x="172" y="70"/>
                </a:ln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leigeral.com.br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8.x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492375"/>
            <a:ext cx="8420100" cy="2376488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b="1" smtClean="0">
                <a:solidFill>
                  <a:srgbClr val="0066CC"/>
                </a:solidFill>
                <a:latin typeface="+mn-lt"/>
              </a:rPr>
              <a:t>INDICADOR </a:t>
            </a:r>
            <a:r>
              <a:rPr lang="pt-BR" sz="4000" b="1" dirty="0">
                <a:solidFill>
                  <a:srgbClr val="0066CC"/>
                </a:solidFill>
                <a:latin typeface="+mn-lt"/>
              </a:rPr>
              <a:t>DE IMPLEMENTAÇÃO </a:t>
            </a:r>
            <a:r>
              <a:rPr lang="pt-BR" sz="4000" b="1" dirty="0" smtClean="0">
                <a:solidFill>
                  <a:srgbClr val="0066CC"/>
                </a:solidFill>
                <a:latin typeface="+mn-lt"/>
              </a:rPr>
              <a:t>DA LEI </a:t>
            </a:r>
            <a:r>
              <a:rPr lang="pt-BR" sz="4000" b="1" dirty="0">
                <a:solidFill>
                  <a:srgbClr val="0066CC"/>
                </a:solidFill>
                <a:latin typeface="+mn-lt"/>
              </a:rPr>
              <a:t>GERAL DA MICRO E PEQUENA </a:t>
            </a:r>
            <a:r>
              <a:rPr lang="pt-BR" sz="4000" b="1" dirty="0" smtClean="0">
                <a:solidFill>
                  <a:srgbClr val="0066CC"/>
                </a:solidFill>
                <a:latin typeface="+mn-lt"/>
              </a:rPr>
              <a:t>EMPRESA NOS MUNICIPIOS</a:t>
            </a:r>
            <a:r>
              <a:rPr lang="pt-BR" sz="4000" dirty="0">
                <a:solidFill>
                  <a:srgbClr val="0066CC"/>
                </a:solidFill>
                <a:latin typeface="+mn-lt"/>
              </a:rPr>
              <a:t/>
            </a:r>
            <a:br>
              <a:rPr lang="pt-BR" sz="4000" dirty="0">
                <a:solidFill>
                  <a:srgbClr val="0066CC"/>
                </a:solidFill>
                <a:latin typeface="+mn-lt"/>
              </a:rPr>
            </a:br>
            <a:r>
              <a:rPr lang="pt-BR" sz="4000" b="1" dirty="0">
                <a:solidFill>
                  <a:srgbClr val="0066CC"/>
                </a:solidFill>
                <a:latin typeface="+mn-lt"/>
              </a:rPr>
              <a:t> </a:t>
            </a:r>
            <a:r>
              <a:rPr lang="pt-BR" sz="4000" dirty="0">
                <a:solidFill>
                  <a:srgbClr val="0066CC"/>
                </a:solidFill>
                <a:latin typeface="+mn-lt"/>
              </a:rPr>
              <a:t/>
            </a:r>
            <a:br>
              <a:rPr lang="pt-BR" sz="4000" dirty="0">
                <a:solidFill>
                  <a:srgbClr val="0066CC"/>
                </a:solidFill>
                <a:latin typeface="+mn-lt"/>
              </a:rPr>
            </a:br>
            <a:endParaRPr lang="pt-BR" sz="4000" dirty="0">
              <a:solidFill>
                <a:srgbClr val="0066CC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Espaço Reservado para Texto 4"/>
          <p:cNvSpPr>
            <a:spLocks/>
          </p:cNvSpPr>
          <p:nvPr/>
        </p:nvSpPr>
        <p:spPr bwMode="auto">
          <a:xfrm>
            <a:off x="487363" y="404813"/>
            <a:ext cx="9002712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20000"/>
              </a:spcBef>
              <a:defRPr/>
            </a:pPr>
            <a:r>
              <a:rPr lang="pt-BR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DESBUROCRATIZAÇÃO</a:t>
            </a:r>
            <a:endParaRPr lang="pt-BR" sz="4000" dirty="0"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20483" name="Diagrama 1"/>
          <p:cNvPicPr>
            <a:picLocks noChangeArrowheads="1"/>
          </p:cNvPicPr>
          <p:nvPr/>
        </p:nvPicPr>
        <p:blipFill>
          <a:blip r:embed="rId2"/>
          <a:srcRect l="-24879" t="-24928" r="-23090" b="-6982"/>
          <a:stretch>
            <a:fillRect/>
          </a:stretch>
        </p:blipFill>
        <p:spPr bwMode="auto">
          <a:xfrm>
            <a:off x="1928813" y="1628775"/>
            <a:ext cx="6408737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ço Reservado para Conteúdo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sz="2800" smtClean="0">
                <a:solidFill>
                  <a:schemeClr val="tx2"/>
                </a:solidFill>
                <a:latin typeface="Arial" charset="0"/>
              </a:rPr>
              <a:t>Simplificação</a:t>
            </a:r>
          </a:p>
          <a:p>
            <a:pPr eaLnBrk="1" hangingPunct="1"/>
            <a:r>
              <a:rPr lang="pt-BR" sz="2800" smtClean="0">
                <a:solidFill>
                  <a:schemeClr val="tx2"/>
                </a:solidFill>
                <a:latin typeface="Arial" charset="0"/>
              </a:rPr>
              <a:t>Racionalização</a:t>
            </a:r>
          </a:p>
          <a:p>
            <a:pPr eaLnBrk="1" hangingPunct="1"/>
            <a:r>
              <a:rPr lang="pt-BR" sz="2800" smtClean="0">
                <a:solidFill>
                  <a:schemeClr val="tx2"/>
                </a:solidFill>
                <a:latin typeface="Arial" charset="0"/>
              </a:rPr>
              <a:t>Exigências compatíveis com o risco da atividade </a:t>
            </a:r>
          </a:p>
          <a:p>
            <a:pPr eaLnBrk="1" hangingPunct="1"/>
            <a:r>
              <a:rPr lang="pt-BR" sz="2800" smtClean="0">
                <a:solidFill>
                  <a:schemeClr val="tx2"/>
                </a:solidFill>
                <a:latin typeface="Arial" charset="0"/>
              </a:rPr>
              <a:t>Fiscalização orientadora </a:t>
            </a:r>
          </a:p>
          <a:p>
            <a:pPr eaLnBrk="1" hangingPunct="1"/>
            <a:r>
              <a:rPr lang="pt-BR" sz="2800" smtClean="0">
                <a:solidFill>
                  <a:schemeClr val="tx2"/>
                </a:solidFill>
                <a:latin typeface="Arial" charset="0"/>
              </a:rPr>
              <a:t>Unicidade</a:t>
            </a:r>
          </a:p>
          <a:p>
            <a:pPr eaLnBrk="1" hangingPunct="1"/>
            <a:r>
              <a:rPr lang="pt-BR" sz="2800" smtClean="0">
                <a:solidFill>
                  <a:schemeClr val="tx2"/>
                </a:solidFill>
                <a:latin typeface="Arial" charset="0"/>
              </a:rPr>
              <a:t>Ampla informação</a:t>
            </a:r>
          </a:p>
          <a:p>
            <a:pPr eaLnBrk="1" hangingPunct="1"/>
            <a:endParaRPr lang="pt-BR" sz="2800" smtClean="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r>
              <a:rPr lang="pt-BR" sz="2800" smtClean="0">
                <a:solidFill>
                  <a:schemeClr val="tx2"/>
                </a:solidFill>
                <a:latin typeface="Arial" charset="0"/>
              </a:rPr>
              <a:t>Tudo isso ainda mais acentuado para o Empreendedor Individ</a:t>
            </a:r>
            <a:r>
              <a:rPr lang="pt-BR" smtClean="0">
                <a:solidFill>
                  <a:schemeClr val="tx2"/>
                </a:solidFill>
                <a:latin typeface="Arial" charset="0"/>
              </a:rPr>
              <a:t>ual</a:t>
            </a:r>
          </a:p>
        </p:txBody>
      </p:sp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3205163" y="411163"/>
            <a:ext cx="4273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0000"/>
                </a:solidFill>
              </a:rPr>
              <a:t>Desburocratização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Princípios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ChangeArrowheads="1"/>
          </p:cNvSpPr>
          <p:nvPr/>
        </p:nvSpPr>
        <p:spPr bwMode="auto">
          <a:xfrm>
            <a:off x="503238" y="1716088"/>
            <a:ext cx="9490075" cy="480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pt-BR" b="1"/>
              <a:t>			</a:t>
            </a:r>
          </a:p>
          <a:p>
            <a:pPr>
              <a:lnSpc>
                <a:spcPct val="120000"/>
              </a:lnSpc>
            </a:pPr>
            <a:r>
              <a:rPr lang="pt-BR" b="1"/>
              <a:t>1) </a:t>
            </a:r>
            <a:r>
              <a:rPr lang="pt-BR" sz="2000" b="1"/>
              <a:t>Classificação das atividades econômicas de acordo com o grau de 	risco.</a:t>
            </a:r>
          </a:p>
          <a:p>
            <a:pPr>
              <a:lnSpc>
                <a:spcPct val="120000"/>
              </a:lnSpc>
            </a:pPr>
            <a:r>
              <a:rPr lang="pt-BR" sz="2000" b="1"/>
              <a:t>	- Alto risco x demais.</a:t>
            </a:r>
          </a:p>
          <a:p>
            <a:pPr>
              <a:lnSpc>
                <a:spcPct val="120000"/>
              </a:lnSpc>
            </a:pPr>
            <a:r>
              <a:rPr lang="pt-BR" sz="2000" b="1"/>
              <a:t>	- Restrições para o alto risco. Se não há...</a:t>
            </a:r>
          </a:p>
          <a:p>
            <a:pPr>
              <a:lnSpc>
                <a:spcPct val="120000"/>
              </a:lnSpc>
            </a:pPr>
            <a:r>
              <a:rPr lang="pt-BR" sz="2000" b="1"/>
              <a:t>							</a:t>
            </a:r>
          </a:p>
          <a:p>
            <a:pPr>
              <a:lnSpc>
                <a:spcPct val="120000"/>
              </a:lnSpc>
            </a:pPr>
            <a:r>
              <a:rPr lang="pt-BR" sz="2000" b="1"/>
              <a:t>2) Alvará Provisório para funcionamento imediato de micro e pequenas 	empresa.</a:t>
            </a:r>
          </a:p>
          <a:p>
            <a:pPr>
              <a:lnSpc>
                <a:spcPct val="120000"/>
              </a:lnSpc>
            </a:pPr>
            <a:r>
              <a:rPr lang="pt-BR" sz="2000" b="1"/>
              <a:t>	- Sem vistorias prévias ao funcionamento.</a:t>
            </a:r>
          </a:p>
          <a:p>
            <a:pPr>
              <a:lnSpc>
                <a:spcPct val="120000"/>
              </a:lnSpc>
            </a:pPr>
            <a:r>
              <a:rPr lang="pt-BR" sz="2000" b="1"/>
              <a:t>			</a:t>
            </a:r>
          </a:p>
          <a:p>
            <a:pPr>
              <a:lnSpc>
                <a:spcPct val="120000"/>
              </a:lnSpc>
            </a:pPr>
            <a:r>
              <a:rPr lang="pt-BR" sz="2000" b="1"/>
              <a:t>3) Consulta prévia de localização.</a:t>
            </a:r>
          </a:p>
          <a:p>
            <a:pPr>
              <a:lnSpc>
                <a:spcPct val="120000"/>
              </a:lnSpc>
            </a:pPr>
            <a:r>
              <a:rPr lang="pt-BR" sz="2000" b="1"/>
              <a:t>	- On line x presencial.</a:t>
            </a:r>
          </a:p>
          <a:p>
            <a:pPr>
              <a:lnSpc>
                <a:spcPct val="120000"/>
              </a:lnSpc>
            </a:pPr>
            <a:r>
              <a:rPr lang="pt-BR" sz="2000" b="1"/>
              <a:t>										</a:t>
            </a:r>
          </a:p>
        </p:txBody>
      </p:sp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3205163" y="411163"/>
            <a:ext cx="4273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0000"/>
                </a:solidFill>
              </a:rPr>
              <a:t>Desburocratização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Regulamentação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ChangeArrowheads="1"/>
          </p:cNvSpPr>
          <p:nvPr/>
        </p:nvSpPr>
        <p:spPr bwMode="auto">
          <a:xfrm>
            <a:off x="358775" y="1341438"/>
            <a:ext cx="9490075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40000"/>
              </a:lnSpc>
            </a:pPr>
            <a:r>
              <a:rPr lang="pt-BR" sz="2000" b="1"/>
              <a:t>										</a:t>
            </a:r>
          </a:p>
          <a:p>
            <a:pPr>
              <a:lnSpc>
                <a:spcPct val="140000"/>
              </a:lnSpc>
            </a:pPr>
            <a:r>
              <a:rPr lang="pt-BR" sz="2000" b="1"/>
              <a:t>4) Previsão de alvará de funcionamento em residência para MPE.			</a:t>
            </a:r>
          </a:p>
          <a:p>
            <a:pPr>
              <a:lnSpc>
                <a:spcPct val="140000"/>
              </a:lnSpc>
            </a:pPr>
            <a:r>
              <a:rPr lang="pt-BR" sz="2000" b="1"/>
              <a:t>5) Concessão de alvará de funcionamento em áreas desprovidas de 	regulação fundiária legal ou com regulamentação precária para MPE.</a:t>
            </a:r>
          </a:p>
          <a:p>
            <a:pPr>
              <a:lnSpc>
                <a:spcPct val="140000"/>
              </a:lnSpc>
            </a:pPr>
            <a:r>
              <a:rPr lang="pt-BR" sz="2000" b="1"/>
              <a:t>	- Favelas e periferias.</a:t>
            </a:r>
          </a:p>
          <a:p>
            <a:pPr>
              <a:lnSpc>
                <a:spcPct val="140000"/>
              </a:lnSpc>
            </a:pPr>
            <a:r>
              <a:rPr lang="pt-BR" sz="2000" b="1"/>
              <a:t>	- Habite-se?</a:t>
            </a:r>
          </a:p>
        </p:txBody>
      </p:sp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3205163" y="411163"/>
            <a:ext cx="4273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0000"/>
                </a:solidFill>
              </a:rPr>
              <a:t>Desburocratização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Regulamentação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ChangeArrowheads="1"/>
          </p:cNvSpPr>
          <p:nvPr/>
        </p:nvSpPr>
        <p:spPr bwMode="auto">
          <a:xfrm>
            <a:off x="415925" y="1962150"/>
            <a:ext cx="9490075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pt-BR" sz="2000" b="1"/>
              <a:t>Especificação de atividades e seus respectivos graus de risco.</a:t>
            </a:r>
          </a:p>
          <a:p>
            <a:pPr marL="800100" lvl="1" indent="-342900">
              <a:buFontTx/>
              <a:buChar char="-"/>
            </a:pPr>
            <a:r>
              <a:rPr lang="pt-BR" sz="2000" b="1"/>
              <a:t>CNAE</a:t>
            </a:r>
          </a:p>
          <a:p>
            <a:pPr marL="800100" lvl="1" indent="-342900">
              <a:buFontTx/>
              <a:buChar char="-"/>
            </a:pPr>
            <a:r>
              <a:rPr lang="pt-BR" sz="2000" b="1"/>
              <a:t>Alto risco X demais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2) Concessão de Alvará de Funcionamento Provisório.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3) Sistema de consulta prévia de localização.</a:t>
            </a:r>
          </a:p>
          <a:p>
            <a:pPr marL="342900" indent="-342900"/>
            <a:r>
              <a:rPr lang="pt-BR" sz="2000" b="1"/>
              <a:t>	- Eletrônico?</a:t>
            </a:r>
          </a:p>
          <a:p>
            <a:pPr marL="342900" indent="-342900"/>
            <a:r>
              <a:rPr lang="pt-BR" sz="2000" b="1"/>
              <a:t>	- Instantâneo?</a:t>
            </a:r>
          </a:p>
          <a:p>
            <a:pPr marL="342900" indent="-342900"/>
            <a:endParaRPr lang="pt-BR" sz="2000" b="1"/>
          </a:p>
          <a:p>
            <a:pPr marL="342900" indent="-342900">
              <a:lnSpc>
                <a:spcPct val="120000"/>
              </a:lnSpc>
            </a:pPr>
            <a:r>
              <a:rPr lang="pt-BR" sz="2000" b="1"/>
              <a:t>4) Fiscalização orientadora (dupla visita).</a:t>
            </a:r>
          </a:p>
          <a:p>
            <a:pPr marL="342900" indent="-342900">
              <a:lnSpc>
                <a:spcPct val="120000"/>
              </a:lnSpc>
            </a:pPr>
            <a:r>
              <a:rPr lang="pt-BR" sz="2000" b="1"/>
              <a:t>	- Aspectos trabalhista, metrológico, sanitário, ambiental e de segurança.</a:t>
            </a:r>
          </a:p>
          <a:p>
            <a:pPr marL="342900" indent="-342900">
              <a:lnSpc>
                <a:spcPct val="120000"/>
              </a:lnSpc>
            </a:pPr>
            <a:endParaRPr lang="pt-BR" sz="2000" b="1"/>
          </a:p>
        </p:txBody>
      </p:sp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3205163" y="411163"/>
            <a:ext cx="4273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0000"/>
                </a:solidFill>
              </a:rPr>
              <a:t>Desburocratização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Operacionalização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ChangeArrowheads="1"/>
          </p:cNvSpPr>
          <p:nvPr/>
        </p:nvSpPr>
        <p:spPr bwMode="auto">
          <a:xfrm>
            <a:off x="344488" y="1628775"/>
            <a:ext cx="94900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b="1"/>
              <a:t>5) </a:t>
            </a:r>
            <a:r>
              <a:rPr lang="pt-BR" sz="2000" b="1"/>
              <a:t>Entrada única de dados e documentos para a abertura, alteração e baixa de MPE.</a:t>
            </a:r>
          </a:p>
          <a:p>
            <a:r>
              <a:rPr lang="pt-BR" sz="2000" b="1"/>
              <a:t>	- Sala do Empreendedor;</a:t>
            </a:r>
          </a:p>
          <a:p>
            <a:r>
              <a:rPr lang="pt-BR" sz="2000" b="1"/>
              <a:t>	- Redesim;</a:t>
            </a:r>
          </a:p>
          <a:p>
            <a:r>
              <a:rPr lang="pt-BR" sz="2000" b="1"/>
              <a:t>	- Central Fácil.</a:t>
            </a:r>
          </a:p>
          <a:p>
            <a:endParaRPr lang="pt-BR" sz="2000" b="1"/>
          </a:p>
          <a:p>
            <a:r>
              <a:rPr lang="pt-BR" sz="2000" b="1"/>
              <a:t>6) Concessão de alvará de funcionamento em residência para as micro e pequenas empresas.</a:t>
            </a:r>
          </a:p>
          <a:p>
            <a:endParaRPr lang="pt-BR" sz="2000" b="1"/>
          </a:p>
          <a:p>
            <a:r>
              <a:rPr lang="pt-BR" sz="2000" b="1"/>
              <a:t>7) Concessão de alvará de funcionamento em áreas desprovidas de regulação fundiária legal ou com regulamentação precária para </a:t>
            </a:r>
          </a:p>
          <a:p>
            <a:r>
              <a:rPr lang="pt-BR" sz="2000" b="1"/>
              <a:t>as micro e pequenas empresas.</a:t>
            </a:r>
          </a:p>
          <a:p>
            <a:endParaRPr lang="pt-BR" sz="2000" b="1"/>
          </a:p>
          <a:p>
            <a:r>
              <a:rPr lang="pt-BR" sz="2000" b="1"/>
              <a:t>8) Baixa das micro e pequenas empresas independentemente de débitos tributários municipais.</a:t>
            </a:r>
            <a:r>
              <a:rPr lang="pt-BR"/>
              <a:t> </a:t>
            </a:r>
          </a:p>
        </p:txBody>
      </p:sp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3205163" y="411163"/>
            <a:ext cx="4273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0000"/>
                </a:solidFill>
              </a:rPr>
              <a:t>Desburocratização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Operacionalização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344488" y="1336675"/>
            <a:ext cx="9490075" cy="525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30000"/>
              </a:lnSpc>
            </a:pPr>
            <a:endParaRPr lang="pt-BR" sz="2000" b="1"/>
          </a:p>
          <a:p>
            <a:pPr>
              <a:lnSpc>
                <a:spcPct val="130000"/>
              </a:lnSpc>
            </a:pPr>
            <a:r>
              <a:rPr lang="pt-BR" sz="2000" b="1"/>
              <a:t>8) Baixa das micro e pequenas empresas independentemente de débitos tributários municipais.</a:t>
            </a:r>
            <a:endParaRPr lang="pt-BR"/>
          </a:p>
          <a:p>
            <a:pPr>
              <a:lnSpc>
                <a:spcPct val="130000"/>
              </a:lnSpc>
            </a:pPr>
            <a:r>
              <a:rPr lang="pt-BR" sz="2000" b="1"/>
              <a:t>	- Baixa sem movimento há mais de três anos, com dispensa de certidões negativas de dívidas fiscais.</a:t>
            </a:r>
          </a:p>
          <a:p>
            <a:pPr>
              <a:lnSpc>
                <a:spcPct val="130000"/>
              </a:lnSpc>
            </a:pPr>
            <a:r>
              <a:rPr lang="pt-BR" sz="2000" b="1"/>
              <a:t>	- Empresa sem movimento: sem mutação patrimonial e atividade operacional  </a:t>
            </a:r>
          </a:p>
          <a:p>
            <a:pPr>
              <a:lnSpc>
                <a:spcPct val="130000"/>
              </a:lnSpc>
            </a:pPr>
            <a:r>
              <a:rPr lang="pt-BR" sz="2000" b="1"/>
              <a:t>	- Prefeitura deve efetuar a baixa no prazo de 60 dias da solicitação, sob pena ser presumida a partir da extinção registrada na Junta Comercial ou no RCPJ</a:t>
            </a:r>
          </a:p>
          <a:p>
            <a:pPr>
              <a:lnSpc>
                <a:spcPct val="130000"/>
              </a:lnSpc>
            </a:pPr>
            <a:r>
              <a:rPr lang="pt-BR" sz="2000" b="1"/>
              <a:t>	- Dívidas serão transferidas para sócios, titular ou administrador da MPE</a:t>
            </a:r>
          </a:p>
          <a:p>
            <a:pPr>
              <a:lnSpc>
                <a:spcPct val="130000"/>
              </a:lnSpc>
            </a:pPr>
            <a:endParaRPr lang="pt-BR" sz="2000" b="1"/>
          </a:p>
        </p:txBody>
      </p:sp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3205163" y="411163"/>
            <a:ext cx="4273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0000"/>
                </a:solidFill>
              </a:rPr>
              <a:t>Desburocratização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Operacionalização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215900" y="1885950"/>
            <a:ext cx="9490075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pt-BR" sz="2000" b="1"/>
              <a:t>Capacitação específica sobre este tema, para os servidores responsáveis pelo registro e legalização.</a:t>
            </a:r>
          </a:p>
          <a:p>
            <a:pPr marL="342900" indent="-342900">
              <a:buFontTx/>
              <a:buAutoNum type="arabicParenR"/>
            </a:pPr>
            <a:endParaRPr lang="pt-BR" sz="2000" b="1"/>
          </a:p>
          <a:p>
            <a:pPr marL="342900" indent="-342900">
              <a:buFontTx/>
              <a:buAutoNum type="arabicParenR"/>
            </a:pPr>
            <a:r>
              <a:rPr lang="pt-BR" sz="2000" b="1"/>
              <a:t>Revisão de processos e sistemas utilizados na abertura, alteração e baixa de empresas.</a:t>
            </a:r>
          </a:p>
          <a:p>
            <a:pPr marL="342900" indent="-342900">
              <a:buFontTx/>
              <a:buAutoNum type="arabicParenR"/>
            </a:pPr>
            <a:endParaRPr lang="pt-BR" sz="2000" b="1"/>
          </a:p>
          <a:p>
            <a:pPr marL="342900" indent="-342900">
              <a:buFontTx/>
              <a:buAutoNum type="arabicParenR"/>
            </a:pPr>
            <a:r>
              <a:rPr lang="pt-BR" sz="2000" b="1"/>
              <a:t>Preparação para o registro e legalização de empresas por meio eletrônico e integrado ao Estado – REDESIM.</a:t>
            </a:r>
          </a:p>
          <a:p>
            <a:pPr marL="342900" indent="-342900">
              <a:buFontTx/>
              <a:buAutoNum type="arabicParenR"/>
            </a:pPr>
            <a:endParaRPr lang="pt-BR" sz="2000" b="1"/>
          </a:p>
          <a:p>
            <a:pPr marL="342900" indent="-342900">
              <a:buFontTx/>
              <a:buAutoNum type="arabicParenR"/>
            </a:pPr>
            <a:r>
              <a:rPr lang="pt-BR" sz="2000" b="1"/>
              <a:t>Parcerias.</a:t>
            </a:r>
          </a:p>
          <a:p>
            <a:pPr marL="342900" indent="-342900">
              <a:buFontTx/>
              <a:buAutoNum type="arabicParenR"/>
            </a:pPr>
            <a:endParaRPr lang="pt-BR" sz="2000" b="1"/>
          </a:p>
          <a:p>
            <a:pPr marL="342900" indent="-342900">
              <a:buFontTx/>
              <a:buAutoNum type="arabicParenR"/>
            </a:pPr>
            <a:r>
              <a:rPr lang="pt-BR" sz="2000" b="1"/>
              <a:t>Ações de divulgação das melhorias no processo de abertura, alteração e baixa de empresas.</a:t>
            </a:r>
          </a:p>
        </p:txBody>
      </p:sp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3205163" y="411163"/>
            <a:ext cx="4273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0000"/>
                </a:solidFill>
              </a:rPr>
              <a:t>Desburocratização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Esforço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ChangeArrowheads="1"/>
          </p:cNvSpPr>
          <p:nvPr/>
        </p:nvSpPr>
        <p:spPr bwMode="auto">
          <a:xfrm>
            <a:off x="215900" y="1733550"/>
            <a:ext cx="949007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/>
            <a:r>
              <a:rPr lang="pt-BR" sz="2000" b="1"/>
              <a:t>Qual o tempo médio de abertura de empresas, no que tange às responsabilidades do município?												</a:t>
            </a:r>
          </a:p>
          <a:p>
            <a:pPr marL="342900" indent="-342900">
              <a:buFontTx/>
              <a:buChar char="•"/>
            </a:pPr>
            <a:r>
              <a:rPr lang="pt-BR" sz="2000" b="1">
                <a:solidFill>
                  <a:srgbClr val="CC3300"/>
                </a:solidFill>
              </a:rPr>
              <a:t>Instantâneo</a:t>
            </a:r>
          </a:p>
          <a:p>
            <a:pPr marL="342900" indent="-342900">
              <a:buFontTx/>
              <a:buChar char="•"/>
            </a:pPr>
            <a:endParaRPr lang="pt-BR" sz="2000" b="1">
              <a:solidFill>
                <a:srgbClr val="CC3300"/>
              </a:solidFill>
            </a:endParaRPr>
          </a:p>
          <a:p>
            <a:pPr marL="342900" indent="-342900">
              <a:buFontTx/>
              <a:buChar char="•"/>
            </a:pPr>
            <a:r>
              <a:rPr lang="pt-BR" sz="2000" b="1"/>
              <a:t>1 a 5 dias</a:t>
            </a:r>
          </a:p>
          <a:p>
            <a:pPr marL="342900" indent="-342900">
              <a:buFontTx/>
              <a:buChar char="•"/>
            </a:pPr>
            <a:endParaRPr lang="pt-BR" sz="2000" b="1"/>
          </a:p>
          <a:p>
            <a:pPr marL="342900" indent="-342900">
              <a:buFontTx/>
              <a:buChar char="•"/>
            </a:pPr>
            <a:r>
              <a:rPr lang="pt-BR" sz="2000" b="1"/>
              <a:t>6 a 10 dias	</a:t>
            </a:r>
          </a:p>
          <a:p>
            <a:pPr marL="342900" indent="-342900">
              <a:buFontTx/>
              <a:buChar char="•"/>
            </a:pPr>
            <a:endParaRPr lang="pt-BR" sz="2000" b="1"/>
          </a:p>
          <a:p>
            <a:pPr marL="342900" indent="-342900">
              <a:buFontTx/>
              <a:buChar char="•"/>
            </a:pPr>
            <a:r>
              <a:rPr lang="pt-BR" sz="2000" b="1"/>
              <a:t>11 a 15 dias	</a:t>
            </a:r>
          </a:p>
          <a:p>
            <a:pPr marL="342900" indent="-342900">
              <a:buFontTx/>
              <a:buChar char="•"/>
            </a:pPr>
            <a:endParaRPr lang="pt-BR" sz="2000" b="1"/>
          </a:p>
          <a:p>
            <a:pPr marL="342900" indent="-342900">
              <a:buFontTx/>
              <a:buChar char="•"/>
            </a:pPr>
            <a:r>
              <a:rPr lang="pt-BR" sz="2000" b="1"/>
              <a:t>16 a 20 dias	</a:t>
            </a:r>
          </a:p>
          <a:p>
            <a:pPr marL="342900" indent="-342900">
              <a:buFontTx/>
              <a:buChar char="•"/>
            </a:pPr>
            <a:endParaRPr lang="pt-BR" sz="2000" b="1"/>
          </a:p>
          <a:p>
            <a:pPr marL="342900" indent="-342900">
              <a:buFontTx/>
              <a:buChar char="•"/>
            </a:pPr>
            <a:r>
              <a:rPr lang="pt-BR" sz="2000" b="1"/>
              <a:t>Mais de 20 dias</a:t>
            </a:r>
            <a:r>
              <a:rPr lang="pt-BR"/>
              <a:t> </a:t>
            </a:r>
          </a:p>
        </p:txBody>
      </p:sp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3205163" y="411163"/>
            <a:ext cx="4273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0000"/>
                </a:solidFill>
              </a:rPr>
              <a:t>Desburocratização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Resultado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ço Reservado para Texto 4"/>
          <p:cNvSpPr>
            <a:spLocks/>
          </p:cNvSpPr>
          <p:nvPr/>
        </p:nvSpPr>
        <p:spPr bwMode="auto">
          <a:xfrm>
            <a:off x="415925" y="765175"/>
            <a:ext cx="949007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20000"/>
              </a:spcBef>
              <a:defRPr/>
            </a:pPr>
            <a:r>
              <a:rPr lang="pt-BR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USO DO PODER DE COMPRA</a:t>
            </a:r>
            <a:endParaRPr lang="pt-BR" sz="4000" dirty="0"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29699" name="Diagrama 1"/>
          <p:cNvPicPr>
            <a:picLocks noChangeArrowheads="1"/>
          </p:cNvPicPr>
          <p:nvPr/>
        </p:nvPicPr>
        <p:blipFill>
          <a:blip r:embed="rId2"/>
          <a:srcRect l="-24879" t="-24928" r="-23090" b="-6982"/>
          <a:stretch>
            <a:fillRect/>
          </a:stretch>
        </p:blipFill>
        <p:spPr bwMode="auto">
          <a:xfrm>
            <a:off x="1928813" y="1628775"/>
            <a:ext cx="6408737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73050" y="1562100"/>
            <a:ext cx="9288463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pt-BR" b="1"/>
              <a:t>Regulamentação</a:t>
            </a:r>
            <a:r>
              <a:rPr lang="pt-BR"/>
              <a:t> – Envidar esforços para que os pontos pendentes de regulamentação técnica sejam efetivamente implementados, mediante articulação com os respectivos órgãos públicos incumbidos e subsídios técnicos necessários, como pesquisas e estudos.</a:t>
            </a:r>
          </a:p>
          <a:p>
            <a:pPr>
              <a:tabLst>
                <a:tab pos="457200" algn="l"/>
              </a:tabLst>
            </a:pPr>
            <a:endParaRPr lang="pt-BR"/>
          </a:p>
          <a:p>
            <a:pPr>
              <a:tabLst>
                <a:tab pos="457200" algn="l"/>
              </a:tabLst>
            </a:pPr>
            <a:r>
              <a:rPr lang="pt-BR" b="1"/>
              <a:t>Infra-estrutura</a:t>
            </a:r>
            <a:r>
              <a:rPr lang="pt-BR"/>
              <a:t> – Auxiliar na dotação de infra-estrutura física e tecnológica quando da implementação de determinados pontos da lei que o exijam, como, por exemplo, a estrutura para a apuração e recolhimento do Supersimples e a Redesim.</a:t>
            </a:r>
          </a:p>
          <a:p>
            <a:pPr>
              <a:tabLst>
                <a:tab pos="457200" algn="l"/>
              </a:tabLst>
            </a:pPr>
            <a:endParaRPr lang="pt-BR"/>
          </a:p>
          <a:p>
            <a:pPr>
              <a:tabLst>
                <a:tab pos="457200" algn="l"/>
              </a:tabLst>
            </a:pPr>
            <a:r>
              <a:rPr lang="pt-BR" b="1"/>
              <a:t>Informações</a:t>
            </a:r>
            <a:r>
              <a:rPr lang="pt-BR"/>
              <a:t> – Circulação de informações sobre a LG, inclusive no que diz respeito a cartilhas, manuais, etc. </a:t>
            </a:r>
            <a:r>
              <a:rPr lang="pt-BR">
                <a:hlinkClick r:id="rId2"/>
              </a:rPr>
              <a:t>www.leigeral.com.br</a:t>
            </a:r>
            <a:r>
              <a:rPr lang="pt-BR"/>
              <a:t>. Observatório, etc.</a:t>
            </a:r>
          </a:p>
          <a:p>
            <a:pPr>
              <a:tabLst>
                <a:tab pos="457200" algn="l"/>
              </a:tabLst>
            </a:pPr>
            <a:endParaRPr lang="pt-BR"/>
          </a:p>
          <a:p>
            <a:pPr>
              <a:tabLst>
                <a:tab pos="457200" algn="l"/>
              </a:tabLst>
            </a:pPr>
            <a:r>
              <a:rPr lang="pt-BR" b="1"/>
              <a:t>Mobilização</a:t>
            </a:r>
            <a:r>
              <a:rPr lang="pt-BR"/>
              <a:t> – Parceirização com as instituições de representação e apoio com vistas à implementação e regulamentação da LG, além de alvancagem de MPE (formais e informais) a se utilizarem dos benefícios.</a:t>
            </a:r>
          </a:p>
          <a:p>
            <a:pPr>
              <a:tabLst>
                <a:tab pos="457200" algn="l"/>
              </a:tabLst>
            </a:pPr>
            <a:endParaRPr lang="pt-BR"/>
          </a:p>
          <a:p>
            <a:pPr>
              <a:tabLst>
                <a:tab pos="457200" algn="l"/>
              </a:tabLst>
            </a:pPr>
            <a:r>
              <a:rPr lang="pt-BR" b="1"/>
              <a:t>Assistência técnica</a:t>
            </a:r>
            <a:r>
              <a:rPr lang="pt-BR"/>
              <a:t> – Capacitação das áreas do Sebrae, visando disseminação do tema e atendimento a clientes.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838325" y="423863"/>
            <a:ext cx="772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 b="1"/>
              <a:t>Histórico de estratégia para efetivação da LC 123/06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3"/>
          <p:cNvSpPr txBox="1">
            <a:spLocks noChangeArrowheads="1"/>
          </p:cNvSpPr>
          <p:nvPr/>
        </p:nvSpPr>
        <p:spPr bwMode="auto">
          <a:xfrm>
            <a:off x="2506663" y="411163"/>
            <a:ext cx="5670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6600"/>
                </a:solidFill>
              </a:rPr>
              <a:t>Uso do Poder de Compra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Princípios</a:t>
            </a:r>
          </a:p>
        </p:txBody>
      </p:sp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560388" y="1773238"/>
            <a:ext cx="8929687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t-BR" sz="2800"/>
              <a:t>Promoção do desenvolvimento econômico e social no âmbito municipal e regional</a:t>
            </a:r>
          </a:p>
          <a:p>
            <a:pPr>
              <a:buFontTx/>
              <a:buChar char="•"/>
            </a:pPr>
            <a:endParaRPr lang="pt-BR" sz="2800"/>
          </a:p>
          <a:p>
            <a:pPr>
              <a:buFontTx/>
              <a:buChar char="•"/>
            </a:pPr>
            <a:r>
              <a:rPr lang="pt-BR" sz="2800"/>
              <a:t>Ampliação da eficiência das políticas públicas</a:t>
            </a:r>
          </a:p>
          <a:p>
            <a:pPr>
              <a:buFontTx/>
              <a:buChar char="•"/>
            </a:pPr>
            <a:endParaRPr lang="pt-BR" sz="2800"/>
          </a:p>
          <a:p>
            <a:pPr>
              <a:buFontTx/>
              <a:buChar char="•"/>
            </a:pPr>
            <a:r>
              <a:rPr lang="pt-BR" sz="2800"/>
              <a:t>Incentivo a inovação tecnológica</a:t>
            </a:r>
            <a:r>
              <a:rPr lang="pt-BR">
                <a:solidFill>
                  <a:srgbClr val="0075EA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495300" y="1600200"/>
            <a:ext cx="8915400" cy="48529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sz="2800" smtClean="0">
                <a:latin typeface="Arial" charset="0"/>
              </a:rPr>
              <a:t>Auto-aplicáveis: </a:t>
            </a:r>
          </a:p>
          <a:p>
            <a:pPr lvl="1" eaLnBrk="1" hangingPunct="1"/>
            <a:r>
              <a:rPr lang="pt-BR" sz="2400" smtClean="0">
                <a:latin typeface="Arial" charset="0"/>
              </a:rPr>
              <a:t>Adiamento da comprovação de regularidade fiscal </a:t>
            </a:r>
          </a:p>
          <a:p>
            <a:pPr lvl="1" eaLnBrk="1" hangingPunct="1"/>
            <a:r>
              <a:rPr lang="pt-BR" sz="2400" smtClean="0">
                <a:latin typeface="Arial" charset="0"/>
              </a:rPr>
              <a:t>Preferência no caso de empate com empresa de maior porte</a:t>
            </a:r>
          </a:p>
          <a:p>
            <a:pPr eaLnBrk="1" hangingPunct="1"/>
            <a:r>
              <a:rPr lang="pt-BR" sz="2800" smtClean="0">
                <a:latin typeface="Arial" charset="0"/>
              </a:rPr>
              <a:t>Pendentes de normatização no Município:</a:t>
            </a:r>
          </a:p>
          <a:p>
            <a:pPr lvl="1" eaLnBrk="1" hangingPunct="1"/>
            <a:r>
              <a:rPr lang="pt-BR" sz="2400" smtClean="0">
                <a:latin typeface="Arial" charset="0"/>
              </a:rPr>
              <a:t>Participação exclusiva de em contratações de até R$ 80.000,00</a:t>
            </a:r>
          </a:p>
          <a:p>
            <a:pPr lvl="1" eaLnBrk="1" hangingPunct="1"/>
            <a:r>
              <a:rPr lang="pt-BR" sz="2400" smtClean="0">
                <a:latin typeface="Arial" charset="0"/>
              </a:rPr>
              <a:t>Subcontratação para realizar até 30% do total licitado a empresas de maior porte</a:t>
            </a:r>
          </a:p>
          <a:p>
            <a:pPr lvl="1" eaLnBrk="1" hangingPunct="1"/>
            <a:r>
              <a:rPr lang="pt-BR" sz="2400" smtClean="0">
                <a:latin typeface="Arial" charset="0"/>
              </a:rPr>
              <a:t>Reserva de cota de até 25% para fornecimento de bens ou serviços de natureza divisível.</a:t>
            </a:r>
          </a:p>
          <a:p>
            <a:pPr eaLnBrk="1" hangingPunct="1"/>
            <a:endParaRPr lang="pt-BR" smtClean="0">
              <a:latin typeface="Arial" charset="0"/>
            </a:endParaRPr>
          </a:p>
          <a:p>
            <a:pPr eaLnBrk="1" hangingPunct="1"/>
            <a:endParaRPr lang="pt-BR" smtClean="0">
              <a:latin typeface="Arial" charset="0"/>
            </a:endParaRPr>
          </a:p>
        </p:txBody>
      </p:sp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2506663" y="411163"/>
            <a:ext cx="5670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6600"/>
                </a:solidFill>
              </a:rPr>
              <a:t>Uso do Poder de Compra</a:t>
            </a:r>
            <a:endParaRPr lang="pt-BR" sz="2800" b="1">
              <a:solidFill>
                <a:srgbClr val="99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3"/>
          <p:cNvSpPr txBox="1">
            <a:spLocks noChangeArrowheads="1"/>
          </p:cNvSpPr>
          <p:nvPr/>
        </p:nvSpPr>
        <p:spPr bwMode="auto">
          <a:xfrm>
            <a:off x="2506663" y="411163"/>
            <a:ext cx="5670550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6600"/>
                </a:solidFill>
              </a:rPr>
              <a:t>Uso do Poder de Compra</a:t>
            </a:r>
          </a:p>
          <a:p>
            <a:pPr algn="ctr"/>
            <a:r>
              <a:rPr lang="pt-BR" sz="3200" b="1"/>
              <a:t>Condições</a:t>
            </a:r>
          </a:p>
        </p:txBody>
      </p:sp>
      <p:sp>
        <p:nvSpPr>
          <p:cNvPr id="32770" name="Espaço Reservado para Conteúdo 3"/>
          <p:cNvSpPr>
            <a:spLocks/>
          </p:cNvSpPr>
          <p:nvPr/>
        </p:nvSpPr>
        <p:spPr bwMode="auto">
          <a:xfrm>
            <a:off x="631825" y="1557338"/>
            <a:ext cx="877887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pt-BR" sz="2400"/>
              <a:t>Estar prevista no instrumento convocatório</a:t>
            </a:r>
          </a:p>
          <a:p>
            <a:pPr>
              <a:spcBef>
                <a:spcPct val="20000"/>
              </a:spcBef>
            </a:pPr>
            <a:endParaRPr lang="pt-BR" sz="240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sz="2400"/>
              <a:t>Ter um mínimo de 3 competidores com sede local ou regional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pt-BR" sz="240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sz="2400"/>
              <a:t>Ser vantajoso para a administração pública ou não representar prejuízo ao conjunto ou complexo do objeto a ser contratado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pt-BR" sz="240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sz="2400"/>
              <a:t>Não se tratar de licitação dispensável 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pt-BR" sz="240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sz="2400"/>
              <a:t>Ser limitada a 25% do total licitado no ano.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ChangeArrowheads="1"/>
          </p:cNvSpPr>
          <p:nvPr/>
        </p:nvSpPr>
        <p:spPr bwMode="auto">
          <a:xfrm>
            <a:off x="273050" y="2060575"/>
            <a:ext cx="949007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lnSpc>
                <a:spcPct val="120000"/>
              </a:lnSpc>
              <a:buFontTx/>
              <a:buAutoNum type="arabicParenR"/>
            </a:pPr>
            <a:r>
              <a:rPr lang="pt-BR" sz="2000" b="1"/>
              <a:t>Previsão de licitações exclusivas para participação de MPE nas contratações cujo valor seja de até R$ 80.000,00.</a:t>
            </a:r>
          </a:p>
          <a:p>
            <a:pPr marL="342900" indent="-342900">
              <a:lnSpc>
                <a:spcPct val="120000"/>
              </a:lnSpc>
            </a:pPr>
            <a:r>
              <a:rPr lang="pt-BR" sz="2000" b="1"/>
              <a:t>	</a:t>
            </a:r>
          </a:p>
          <a:p>
            <a:pPr marL="342900" indent="-342900"/>
            <a:r>
              <a:rPr lang="pt-BR" sz="2000" b="1"/>
              <a:t>2) Previsão da exigência de subcontratação de MPE,  até o limite de 30%.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3) Previsão da aquisição de cota de até 25% de MPE em certames de bens e serviços de natureza divisível.			</a:t>
            </a:r>
          </a:p>
        </p:txBody>
      </p:sp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2506663" y="411163"/>
            <a:ext cx="5670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6600"/>
                </a:solidFill>
              </a:rPr>
              <a:t>Uso do Poder de Compra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Regulamentação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ChangeArrowheads="1"/>
          </p:cNvSpPr>
          <p:nvPr/>
        </p:nvSpPr>
        <p:spPr bwMode="auto">
          <a:xfrm>
            <a:off x="273050" y="1989138"/>
            <a:ext cx="94900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/>
            <a:r>
              <a:rPr lang="pt-BR" sz="2000" b="1"/>
              <a:t>1) Uso do critério de desempate.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2) Exigência de regularidade fiscal apenas para a empresa vencedora.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3) Licitações exclusivas de até R$ 80.000,00 .	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4) Exigência de subcontratação de até 30%.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5) Cota de até 25% nas aquisições de bens e serviços de natureza divisível.		</a:t>
            </a: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2506663" y="411163"/>
            <a:ext cx="5670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6600"/>
                </a:solidFill>
              </a:rPr>
              <a:t>Uso do Poder de Compra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Operacionalização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ChangeArrowheads="1"/>
          </p:cNvSpPr>
          <p:nvPr/>
        </p:nvSpPr>
        <p:spPr bwMode="auto">
          <a:xfrm>
            <a:off x="273050" y="1484313"/>
            <a:ext cx="94900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pt-BR" sz="2000" b="1"/>
              <a:t> Cadastro de fornecedores em que seja possível identificar o porte dos licitantes: EI, ME, EPP, “Outros”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2) Capacitação de servidores específica sobre este tema da Lei Geral? 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3) Capacitação de empresas locais.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4) Identificação de oportunidades para as MPE no planejamento de compras.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5) Monitoramento da participação das MPE nas suas compras.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6) Divulgação de oportunidades para a MPE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7) Pagamento às MPE em até 30 dias corridos após a liquidação.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8) Maior utilização do pregão presencial em relação ao pregão eletrônico.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2506663" y="411163"/>
            <a:ext cx="5670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6600"/>
                </a:solidFill>
              </a:rPr>
              <a:t>Uso do Poder de Compra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Esforço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ChangeArrowheads="1"/>
          </p:cNvSpPr>
          <p:nvPr/>
        </p:nvSpPr>
        <p:spPr bwMode="auto">
          <a:xfrm>
            <a:off x="431800" y="692150"/>
            <a:ext cx="9490075" cy="568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ctr"/>
            <a:endParaRPr lang="pt-BR" sz="2000" b="1"/>
          </a:p>
          <a:p>
            <a:pPr marL="342900" indent="-342900" algn="ctr"/>
            <a:endParaRPr lang="pt-BR" sz="2000" b="1"/>
          </a:p>
          <a:p>
            <a:pPr marL="342900" indent="-342900" algn="ctr"/>
            <a:endParaRPr lang="pt-BR" sz="2000" b="1"/>
          </a:p>
          <a:p>
            <a:pPr marL="342900" indent="-342900"/>
            <a:r>
              <a:rPr lang="pt-BR" sz="2000" b="1"/>
              <a:t>Qual a participação das MPE nas compras totais do município? 												</a:t>
            </a:r>
          </a:p>
          <a:p>
            <a:pPr marL="800100" lvl="1" indent="-342900">
              <a:lnSpc>
                <a:spcPct val="150000"/>
              </a:lnSpc>
              <a:buFontTx/>
              <a:buChar char="•"/>
            </a:pPr>
            <a:r>
              <a:rPr lang="pt-BR" sz="2000" b="1"/>
              <a:t>Mais de 70%</a:t>
            </a:r>
          </a:p>
          <a:p>
            <a:pPr marL="800100" lvl="1" indent="-342900">
              <a:lnSpc>
                <a:spcPct val="150000"/>
              </a:lnSpc>
              <a:buFontTx/>
              <a:buChar char="•"/>
            </a:pPr>
            <a:r>
              <a:rPr lang="pt-BR" sz="2000" b="1"/>
              <a:t>61% a 70%</a:t>
            </a:r>
          </a:p>
          <a:p>
            <a:pPr marL="800100" lvl="1" indent="-342900">
              <a:lnSpc>
                <a:spcPct val="150000"/>
              </a:lnSpc>
              <a:buFontTx/>
              <a:buChar char="•"/>
            </a:pPr>
            <a:r>
              <a:rPr lang="pt-BR" sz="2000" b="1"/>
              <a:t>51% a 60%</a:t>
            </a:r>
          </a:p>
          <a:p>
            <a:pPr marL="800100" lvl="1" indent="-342900">
              <a:lnSpc>
                <a:spcPct val="150000"/>
              </a:lnSpc>
              <a:buFontTx/>
              <a:buChar char="•"/>
            </a:pPr>
            <a:r>
              <a:rPr lang="pt-BR" sz="2000" b="1"/>
              <a:t>41% a 50%</a:t>
            </a:r>
          </a:p>
          <a:p>
            <a:pPr marL="800100" lvl="1" indent="-342900">
              <a:lnSpc>
                <a:spcPct val="150000"/>
              </a:lnSpc>
              <a:buFontTx/>
              <a:buChar char="•"/>
            </a:pPr>
            <a:r>
              <a:rPr lang="pt-BR" sz="2000" b="1"/>
              <a:t>31% a 40%</a:t>
            </a:r>
          </a:p>
          <a:p>
            <a:pPr marL="800100" lvl="1" indent="-342900">
              <a:lnSpc>
                <a:spcPct val="150000"/>
              </a:lnSpc>
              <a:buFontTx/>
              <a:buChar char="•"/>
            </a:pPr>
            <a:r>
              <a:rPr lang="pt-BR" sz="2000" b="1"/>
              <a:t>21% a 30%</a:t>
            </a:r>
          </a:p>
          <a:p>
            <a:pPr marL="800100" lvl="1" indent="-342900">
              <a:lnSpc>
                <a:spcPct val="150000"/>
              </a:lnSpc>
              <a:buFontTx/>
              <a:buChar char="•"/>
            </a:pPr>
            <a:r>
              <a:rPr lang="pt-BR" sz="2000" b="1"/>
              <a:t>11% a 20%</a:t>
            </a:r>
          </a:p>
          <a:p>
            <a:pPr marL="800100" lvl="1" indent="-342900">
              <a:lnSpc>
                <a:spcPct val="150000"/>
              </a:lnSpc>
              <a:buFontTx/>
              <a:buChar char="•"/>
            </a:pPr>
            <a:r>
              <a:rPr lang="pt-BR" sz="2000" b="1"/>
              <a:t>Até 10%</a:t>
            </a:r>
          </a:p>
          <a:p>
            <a:pPr marL="800100" lvl="1" indent="-342900">
              <a:lnSpc>
                <a:spcPct val="150000"/>
              </a:lnSpc>
              <a:buFontTx/>
              <a:buChar char="•"/>
            </a:pPr>
            <a:r>
              <a:rPr lang="pt-BR" b="1"/>
              <a:t>Nenhuma		</a:t>
            </a:r>
            <a:r>
              <a:rPr lang="pt-BR"/>
              <a:t> </a:t>
            </a:r>
          </a:p>
        </p:txBody>
      </p:sp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2506663" y="411163"/>
            <a:ext cx="5670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6600"/>
                </a:solidFill>
              </a:rPr>
              <a:t>Uso do Poder de Compra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Resultado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Espaço Reservado para Texto 4"/>
          <p:cNvSpPr>
            <a:spLocks/>
          </p:cNvSpPr>
          <p:nvPr/>
        </p:nvSpPr>
        <p:spPr bwMode="auto">
          <a:xfrm>
            <a:off x="415925" y="549275"/>
            <a:ext cx="949007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20000"/>
              </a:spcBef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AGENTE DE DESENVOLVIMENTO</a:t>
            </a:r>
          </a:p>
        </p:txBody>
      </p:sp>
      <p:sp>
        <p:nvSpPr>
          <p:cNvPr id="56324" name="Espaço Reservado para Texto 4"/>
          <p:cNvSpPr>
            <a:spLocks/>
          </p:cNvSpPr>
          <p:nvPr/>
        </p:nvSpPr>
        <p:spPr bwMode="auto">
          <a:xfrm>
            <a:off x="-447675" y="2792413"/>
            <a:ext cx="10656888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20000"/>
              </a:spcBef>
              <a:defRPr/>
            </a:pPr>
            <a:endParaRPr lang="pt-BR" sz="40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  <p:pic>
        <p:nvPicPr>
          <p:cNvPr id="37892" name="Diagrama 1"/>
          <p:cNvPicPr>
            <a:picLocks noChangeArrowheads="1"/>
          </p:cNvPicPr>
          <p:nvPr/>
        </p:nvPicPr>
        <p:blipFill>
          <a:blip r:embed="rId2"/>
          <a:srcRect l="-24879" t="-24928" r="-23090" b="-6982"/>
          <a:stretch>
            <a:fillRect/>
          </a:stretch>
        </p:blipFill>
        <p:spPr bwMode="auto">
          <a:xfrm>
            <a:off x="1928813" y="1628775"/>
            <a:ext cx="6408737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3"/>
          <p:cNvSpPr txBox="1">
            <a:spLocks noChangeArrowheads="1"/>
          </p:cNvSpPr>
          <p:nvPr/>
        </p:nvSpPr>
        <p:spPr bwMode="auto">
          <a:xfrm>
            <a:off x="2189163" y="411163"/>
            <a:ext cx="6305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008000"/>
                </a:solidFill>
              </a:rPr>
              <a:t>Agente de Desenvolvimento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Função</a:t>
            </a:r>
          </a:p>
        </p:txBody>
      </p:sp>
      <p:sp>
        <p:nvSpPr>
          <p:cNvPr id="38914" name="Espaço Reservado para Conteúdo 4"/>
          <p:cNvSpPr>
            <a:spLocks/>
          </p:cNvSpPr>
          <p:nvPr/>
        </p:nvSpPr>
        <p:spPr bwMode="auto">
          <a:xfrm>
            <a:off x="495300" y="2216150"/>
            <a:ext cx="92106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pt-BR" sz="2000" b="1"/>
              <a:t>Articular ações públicas de promoção do desenvolvimento local e territorial, visando ao cumprimento e manutenção das diretrizes estabelecidas na Lei Geral da MPE.</a:t>
            </a:r>
          </a:p>
          <a:p>
            <a:pPr>
              <a:lnSpc>
                <a:spcPct val="150000"/>
              </a:lnSpc>
              <a:spcBef>
                <a:spcPct val="20000"/>
              </a:spcBef>
            </a:pPr>
            <a:endParaRPr lang="pt-BR" sz="2000" b="1"/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pt-BR" sz="2000" b="1"/>
              <a:t>Devem contar com o MDIC e entidades de apoio e representação empresarial para capacitação, estudos e pesquisas, publicações, promoção de intercâmbio de informações e experiências.</a:t>
            </a:r>
            <a:r>
              <a:rPr lang="pt-BR" sz="2000">
                <a:solidFill>
                  <a:srgbClr val="0075EA"/>
                </a:solidFill>
                <a:latin typeface="Calibri" pitchFamily="34" charset="0"/>
              </a:rPr>
              <a:t> </a:t>
            </a: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pt-BR" sz="2000">
                <a:solidFill>
                  <a:srgbClr val="0075EA"/>
                </a:solidFill>
                <a:latin typeface="Calibri" pitchFamily="34" charset="0"/>
              </a:rPr>
              <a:t> 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2"/>
          <p:cNvSpPr txBox="1">
            <a:spLocks noChangeArrowheads="1"/>
          </p:cNvSpPr>
          <p:nvPr/>
        </p:nvSpPr>
        <p:spPr bwMode="auto">
          <a:xfrm>
            <a:off x="2189163" y="411163"/>
            <a:ext cx="6305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008000"/>
                </a:solidFill>
              </a:rPr>
              <a:t>Agente de Desenvolvimento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Requisitos mínimos</a:t>
            </a:r>
          </a:p>
        </p:txBody>
      </p:sp>
      <p:sp>
        <p:nvSpPr>
          <p:cNvPr id="39938" name="Espaço Reservado para Conteúdo 5"/>
          <p:cNvSpPr>
            <a:spLocks noGrp="1"/>
          </p:cNvSpPr>
          <p:nvPr>
            <p:ph sz="half" idx="4294967295"/>
          </p:nvPr>
        </p:nvSpPr>
        <p:spPr bwMode="auto">
          <a:xfrm>
            <a:off x="273050" y="1916113"/>
            <a:ext cx="9288463" cy="49244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lnSpc>
                <a:spcPct val="180000"/>
              </a:lnSpc>
            </a:pPr>
            <a:r>
              <a:rPr lang="pt-BR" sz="2000" b="1" smtClean="0">
                <a:latin typeface="Arial" charset="0"/>
                <a:cs typeface="Arial" charset="0"/>
              </a:rPr>
              <a:t>Funcionário e administrador público ou cidadão comum que residir na área da comunidade.</a:t>
            </a:r>
          </a:p>
          <a:p>
            <a:pPr marL="0" indent="0" eaLnBrk="1" hangingPunct="1">
              <a:lnSpc>
                <a:spcPct val="180000"/>
              </a:lnSpc>
            </a:pPr>
            <a:endParaRPr lang="pt-BR" sz="2000" b="1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80000"/>
              </a:lnSpc>
            </a:pPr>
            <a:r>
              <a:rPr lang="pt-BR" sz="2000" b="1" smtClean="0">
                <a:latin typeface="Arial" charset="0"/>
                <a:cs typeface="Arial" charset="0"/>
              </a:rPr>
              <a:t>Concluir com aproveitamento curso de qualificação básica para a formação de Agente de Desenvolvimento.</a:t>
            </a:r>
          </a:p>
          <a:p>
            <a:pPr marL="0" indent="0" eaLnBrk="1" hangingPunct="1">
              <a:lnSpc>
                <a:spcPct val="180000"/>
              </a:lnSpc>
              <a:buFontTx/>
              <a:buNone/>
            </a:pPr>
            <a:endParaRPr lang="pt-BR" sz="2000" b="1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80000"/>
              </a:lnSpc>
            </a:pPr>
            <a:r>
              <a:rPr lang="pt-BR" sz="2000" b="1" smtClean="0">
                <a:latin typeface="Arial" charset="0"/>
                <a:cs typeface="Arial" charset="0"/>
              </a:rPr>
              <a:t>Ensino fundamental. </a:t>
            </a:r>
          </a:p>
          <a:p>
            <a:pPr marL="0" indent="0" eaLnBrk="1" hangingPunct="1">
              <a:lnSpc>
                <a:spcPct val="180000"/>
              </a:lnSpc>
            </a:pPr>
            <a:endParaRPr lang="pt-BR" sz="2000" b="1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80000"/>
              </a:lnSpc>
            </a:pPr>
            <a:endParaRPr lang="pt-BR" sz="26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560388" y="1939925"/>
            <a:ext cx="900112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pt-BR" b="1"/>
              <a:t>Estudos e pesquisas</a:t>
            </a:r>
            <a:r>
              <a:rPr lang="pt-BR"/>
              <a:t> – Confecção de estudos, pesquisas e pareceres com vistas divulgação do tema junto a parceiros, imprensa e também visando quebra de resistências e maior segurança quanto a pontos polêmicos.</a:t>
            </a:r>
          </a:p>
          <a:p>
            <a:pPr>
              <a:tabLst>
                <a:tab pos="457200" algn="l"/>
              </a:tabLst>
            </a:pPr>
            <a:endParaRPr lang="pt-BR"/>
          </a:p>
          <a:p>
            <a:pPr>
              <a:tabLst>
                <a:tab pos="457200" algn="l"/>
              </a:tabLst>
            </a:pPr>
            <a:r>
              <a:rPr lang="pt-BR" b="1"/>
              <a:t>Endomarketing</a:t>
            </a:r>
            <a:r>
              <a:rPr lang="pt-BR"/>
              <a:t> – Divulgação da LG aos colaboradores do Sistema Sebrae e seus benefícios, com vistas ao aproveitamento destes em seus projetos finalísticos.</a:t>
            </a:r>
          </a:p>
          <a:p>
            <a:pPr>
              <a:tabLst>
                <a:tab pos="457200" algn="l"/>
              </a:tabLst>
            </a:pPr>
            <a:endParaRPr lang="pt-BR"/>
          </a:p>
          <a:p>
            <a:pPr>
              <a:tabLst>
                <a:tab pos="457200" algn="l"/>
              </a:tabLst>
            </a:pPr>
            <a:r>
              <a:rPr lang="pt-BR" b="1"/>
              <a:t>Rede de parceiros</a:t>
            </a:r>
            <a:r>
              <a:rPr lang="pt-BR"/>
              <a:t> – Montagem de estratégia de mobilização de instituições de representação e apoio. Vários focos (Setorial, gestão pública, regional, categorias profissionais, Ministério Público, Fóruns Estaduais, etc.).</a:t>
            </a:r>
          </a:p>
          <a:p>
            <a:pPr>
              <a:tabLst>
                <a:tab pos="457200" algn="l"/>
              </a:tabLst>
            </a:pPr>
            <a:endParaRPr lang="pt-BR"/>
          </a:p>
          <a:p>
            <a:pPr>
              <a:tabLst>
                <a:tab pos="457200" algn="l"/>
              </a:tabLst>
            </a:pPr>
            <a:r>
              <a:rPr lang="pt-BR" b="1"/>
              <a:t>Ação legislativa </a:t>
            </a:r>
            <a:r>
              <a:rPr lang="pt-BR"/>
              <a:t>– Formação de frentes parlamentares visando à efetiva regulamentação e implementação da LG, bem como demais ações de cunho parlamentar.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838325" y="423863"/>
            <a:ext cx="772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 b="1"/>
              <a:t>Histórico de estratégia para efetivação da LC 123/06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2"/>
          <p:cNvSpPr txBox="1">
            <a:spLocks noChangeArrowheads="1"/>
          </p:cNvSpPr>
          <p:nvPr/>
        </p:nvSpPr>
        <p:spPr bwMode="auto">
          <a:xfrm>
            <a:off x="2189163" y="411163"/>
            <a:ext cx="6305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008000"/>
                </a:solidFill>
              </a:rPr>
              <a:t>Agente de Desenvolvimento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Plano de trabalho</a:t>
            </a:r>
          </a:p>
        </p:txBody>
      </p:sp>
      <p:sp>
        <p:nvSpPr>
          <p:cNvPr id="40962" name="Espaço Reservado para Conteúdo 2"/>
          <p:cNvSpPr>
            <a:spLocks noGrp="1"/>
          </p:cNvSpPr>
          <p:nvPr>
            <p:ph idx="4294967295"/>
          </p:nvPr>
        </p:nvSpPr>
        <p:spPr bwMode="auto">
          <a:xfrm>
            <a:off x="495300" y="1700213"/>
            <a:ext cx="8915400" cy="44259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pt-BR" sz="2000" b="1" smtClean="0">
                <a:latin typeface="Arial" charset="0"/>
                <a:cs typeface="Arial" charset="0"/>
              </a:rPr>
              <a:t>Plano de Trabalho de segundo as prioridades de implementação da Lei Geral  Municipal:</a:t>
            </a:r>
          </a:p>
          <a:p>
            <a:pPr eaLnBrk="1" hangingPunct="1">
              <a:buFontTx/>
              <a:buNone/>
            </a:pPr>
            <a:endParaRPr lang="pt-BR" sz="2000" b="1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BR" sz="2000" b="1" smtClean="0">
                <a:latin typeface="Arial" charset="0"/>
                <a:cs typeface="Arial" charset="0"/>
              </a:rPr>
              <a:t>Identificar as lideranças locais para  colaborar com o trabalho;</a:t>
            </a:r>
          </a:p>
          <a:p>
            <a:pPr eaLnBrk="1" hangingPunct="1"/>
            <a:r>
              <a:rPr lang="pt-BR" sz="2000" b="1" smtClean="0">
                <a:latin typeface="Arial" charset="0"/>
                <a:cs typeface="Arial" charset="0"/>
              </a:rPr>
              <a:t>Montar grupo de trabalho de caráter oficial</a:t>
            </a:r>
          </a:p>
          <a:p>
            <a:pPr eaLnBrk="1" hangingPunct="1"/>
            <a:r>
              <a:rPr lang="pt-BR" sz="2000" b="1" smtClean="0">
                <a:latin typeface="Arial" charset="0"/>
                <a:cs typeface="Arial" charset="0"/>
              </a:rPr>
              <a:t>Manter diálogo  com lideranças e empreendedores do Município;</a:t>
            </a:r>
          </a:p>
          <a:p>
            <a:pPr eaLnBrk="1" hangingPunct="1"/>
            <a:r>
              <a:rPr lang="pt-BR" sz="2000" b="1" smtClean="0">
                <a:latin typeface="Arial" charset="0"/>
                <a:cs typeface="Arial" charset="0"/>
              </a:rPr>
              <a:t>Manter registro organizado de todas as  atividades; </a:t>
            </a:r>
          </a:p>
          <a:p>
            <a:pPr eaLnBrk="1" hangingPunct="1"/>
            <a:r>
              <a:rPr lang="pt-BR" sz="2000" b="1" smtClean="0">
                <a:latin typeface="Arial" charset="0"/>
                <a:cs typeface="Arial" charset="0"/>
              </a:rPr>
              <a:t>Auxiliar o poder público municipal no cadastramento e engajamento dos empreendedores individuais. </a:t>
            </a:r>
          </a:p>
          <a:p>
            <a:pPr eaLnBrk="1" hangingPunct="1">
              <a:buFontTx/>
              <a:buNone/>
            </a:pPr>
            <a:endParaRPr lang="pt-BR" sz="2000" b="1" smtClean="0">
              <a:latin typeface="Arial" charset="0"/>
              <a:cs typeface="Arial" charset="0"/>
            </a:endParaRPr>
          </a:p>
          <a:p>
            <a:pPr algn="ctr" eaLnBrk="1" hangingPunct="1">
              <a:buFontTx/>
              <a:buNone/>
            </a:pPr>
            <a:r>
              <a:rPr lang="pt-BR" sz="2000" b="1" smtClean="0">
                <a:latin typeface="Arial" charset="0"/>
                <a:cs typeface="Arial" charset="0"/>
              </a:rPr>
              <a:t>Fonte:   Manual de Desenvolvimento dos Municípios. Brasília: CNM/SEBRAE, 2011.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/>
          </p:cNvSpPr>
          <p:nvPr/>
        </p:nvSpPr>
        <p:spPr bwMode="auto">
          <a:xfrm>
            <a:off x="273050" y="2720975"/>
            <a:ext cx="949007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/>
            <a:r>
              <a:rPr lang="pt-BR" sz="2000" b="1"/>
              <a:t>1) Institucionalização do AD, com designação.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2) Agente capacitado.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3) Participação em alguma rede.</a:t>
            </a:r>
          </a:p>
          <a:p>
            <a:pPr marL="342900" indent="-342900"/>
            <a:endParaRPr lang="pt-BR" sz="2000" b="1"/>
          </a:p>
          <a:p>
            <a:pPr marL="342900" indent="-342900"/>
            <a:r>
              <a:rPr lang="pt-BR" sz="2000" b="1"/>
              <a:t>4) Plano de trabalho.</a:t>
            </a:r>
            <a:r>
              <a:rPr lang="pt-BR" b="1"/>
              <a:t>										</a:t>
            </a:r>
          </a:p>
        </p:txBody>
      </p:sp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2189163" y="411163"/>
            <a:ext cx="6305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008000"/>
                </a:solidFill>
              </a:rPr>
              <a:t>Agente de Desenvolvimento</a:t>
            </a:r>
            <a:endParaRPr lang="pt-BR" sz="2800" b="1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ço Reservado para Texto 4"/>
          <p:cNvSpPr>
            <a:spLocks/>
          </p:cNvSpPr>
          <p:nvPr/>
        </p:nvSpPr>
        <p:spPr bwMode="auto">
          <a:xfrm>
            <a:off x="415925" y="549275"/>
            <a:ext cx="949007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20000"/>
              </a:spcBef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EMPREENDEDOR INDIVIDUAL</a:t>
            </a:r>
          </a:p>
        </p:txBody>
      </p:sp>
      <p:sp>
        <p:nvSpPr>
          <p:cNvPr id="81923" name="Espaço Reservado para Texto 4"/>
          <p:cNvSpPr>
            <a:spLocks/>
          </p:cNvSpPr>
          <p:nvPr/>
        </p:nvSpPr>
        <p:spPr bwMode="auto">
          <a:xfrm>
            <a:off x="-447675" y="2792413"/>
            <a:ext cx="10656888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20000"/>
              </a:spcBef>
              <a:defRPr/>
            </a:pPr>
            <a:endParaRPr lang="pt-BR" sz="40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  <p:pic>
        <p:nvPicPr>
          <p:cNvPr id="43012" name="Diagrama 1"/>
          <p:cNvPicPr>
            <a:picLocks noChangeArrowheads="1"/>
          </p:cNvPicPr>
          <p:nvPr/>
        </p:nvPicPr>
        <p:blipFill>
          <a:blip r:embed="rId2"/>
          <a:srcRect l="-24879" t="-24928" r="-23090" b="-6982"/>
          <a:stretch>
            <a:fillRect/>
          </a:stretch>
        </p:blipFill>
        <p:spPr bwMode="auto">
          <a:xfrm>
            <a:off x="1928813" y="1628775"/>
            <a:ext cx="6408737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2"/>
          <p:cNvSpPr txBox="1">
            <a:spLocks noChangeArrowheads="1"/>
          </p:cNvSpPr>
          <p:nvPr/>
        </p:nvSpPr>
        <p:spPr bwMode="auto">
          <a:xfrm>
            <a:off x="2506663" y="411163"/>
            <a:ext cx="5670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808080"/>
                </a:solidFill>
              </a:rPr>
              <a:t>Empreendedor Individual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Princípios</a:t>
            </a:r>
          </a:p>
        </p:txBody>
      </p:sp>
      <p:sp>
        <p:nvSpPr>
          <p:cNvPr id="44034" name="Espaço Reservado para Conteúdo 4"/>
          <p:cNvSpPr>
            <a:spLocks/>
          </p:cNvSpPr>
          <p:nvPr/>
        </p:nvSpPr>
        <p:spPr bwMode="auto">
          <a:xfrm>
            <a:off x="495300" y="2216150"/>
            <a:ext cx="92106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230000"/>
              </a:lnSpc>
              <a:spcBef>
                <a:spcPct val="20000"/>
              </a:spcBef>
              <a:buFontTx/>
              <a:buChar char="•"/>
            </a:pPr>
            <a:r>
              <a:rPr lang="pt-BR" sz="2000" b="1"/>
              <a:t>Simplicidade extrema.</a:t>
            </a:r>
          </a:p>
          <a:p>
            <a:pPr>
              <a:lnSpc>
                <a:spcPct val="230000"/>
              </a:lnSpc>
              <a:spcBef>
                <a:spcPct val="20000"/>
              </a:spcBef>
              <a:buFontTx/>
              <a:buChar char="•"/>
            </a:pPr>
            <a:r>
              <a:rPr lang="pt-BR" sz="2000" b="1"/>
              <a:t>Resgate de parte considerável da população.</a:t>
            </a:r>
          </a:p>
          <a:p>
            <a:pPr>
              <a:lnSpc>
                <a:spcPct val="230000"/>
              </a:lnSpc>
              <a:spcBef>
                <a:spcPct val="20000"/>
              </a:spcBef>
              <a:buFontTx/>
              <a:buChar char="•"/>
            </a:pPr>
            <a:r>
              <a:rPr lang="pt-BR" sz="2000" b="1"/>
              <a:t>Política abrangente.</a:t>
            </a:r>
            <a:r>
              <a:rPr lang="pt-BR" sz="2000">
                <a:solidFill>
                  <a:srgbClr val="0075EA"/>
                </a:solidFill>
                <a:latin typeface="Calibri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2"/>
          <p:cNvSpPr txBox="1">
            <a:spLocks noChangeArrowheads="1"/>
          </p:cNvSpPr>
          <p:nvPr/>
        </p:nvSpPr>
        <p:spPr bwMode="auto">
          <a:xfrm>
            <a:off x="2506663" y="411163"/>
            <a:ext cx="5670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808080"/>
                </a:solidFill>
              </a:rPr>
              <a:t>Empreendedor Individual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Regulamentação</a:t>
            </a:r>
          </a:p>
        </p:txBody>
      </p:sp>
      <p:sp>
        <p:nvSpPr>
          <p:cNvPr id="45058" name="Espaço Reservado para Conteúdo 4"/>
          <p:cNvSpPr>
            <a:spLocks/>
          </p:cNvSpPr>
          <p:nvPr/>
        </p:nvSpPr>
        <p:spPr bwMode="auto">
          <a:xfrm>
            <a:off x="495300" y="2216150"/>
            <a:ext cx="92106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pt-BR" sz="2000" b="1"/>
              <a:t>1) Dispensa do Habite-se do imóvel registrado. </a:t>
            </a:r>
          </a:p>
          <a:p>
            <a:pPr eaLnBrk="0" hangingPunct="0">
              <a:spcBef>
                <a:spcPct val="20000"/>
              </a:spcBef>
            </a:pPr>
            <a:r>
              <a:rPr lang="pt-BR" sz="2000" b="1"/>
              <a:t>		</a:t>
            </a:r>
          </a:p>
          <a:p>
            <a:pPr eaLnBrk="0" hangingPunct="0">
              <a:spcBef>
                <a:spcPct val="20000"/>
              </a:spcBef>
            </a:pPr>
            <a:r>
              <a:rPr lang="pt-BR" sz="2000" b="1"/>
              <a:t>2) Definição do alto grau de risco. </a:t>
            </a:r>
          </a:p>
          <a:p>
            <a:pPr eaLnBrk="0" hangingPunct="0">
              <a:spcBef>
                <a:spcPct val="20000"/>
              </a:spcBef>
            </a:pPr>
            <a:r>
              <a:rPr lang="pt-BR" sz="2000" b="1"/>
              <a:t>			</a:t>
            </a:r>
          </a:p>
          <a:p>
            <a:pPr eaLnBrk="0" hangingPunct="0">
              <a:spcBef>
                <a:spcPct val="20000"/>
              </a:spcBef>
            </a:pPr>
            <a:r>
              <a:rPr lang="pt-BR" sz="2000" b="1"/>
              <a:t>3) Previsão de alvará de funcionamento em residência. </a:t>
            </a:r>
          </a:p>
          <a:p>
            <a:pPr eaLnBrk="0" hangingPunct="0">
              <a:spcBef>
                <a:spcPct val="20000"/>
              </a:spcBef>
            </a:pPr>
            <a:r>
              <a:rPr lang="pt-BR" sz="2000" b="1"/>
              <a:t>		</a:t>
            </a:r>
          </a:p>
          <a:p>
            <a:pPr eaLnBrk="0" hangingPunct="0">
              <a:spcBef>
                <a:spcPct val="20000"/>
              </a:spcBef>
            </a:pPr>
            <a:r>
              <a:rPr lang="pt-BR" sz="2000" b="1"/>
              <a:t>4) Nota fiscal simplificada.</a:t>
            </a:r>
          </a:p>
          <a:p>
            <a:pPr eaLnBrk="0" hangingPunct="0">
              <a:spcBef>
                <a:spcPct val="20000"/>
              </a:spcBef>
            </a:pPr>
            <a:endParaRPr lang="pt-BR" sz="2000" b="1"/>
          </a:p>
          <a:p>
            <a:pPr eaLnBrk="0" hangingPunct="0">
              <a:spcBef>
                <a:spcPct val="20000"/>
              </a:spcBef>
            </a:pPr>
            <a:r>
              <a:rPr lang="pt-BR" sz="2000" b="1"/>
              <a:t>5) Previsão de alvará de funcionamento em áreas desprovidas de regulação fundiária legal ou com regulamentação precária.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2"/>
          <p:cNvSpPr txBox="1">
            <a:spLocks noChangeArrowheads="1"/>
          </p:cNvSpPr>
          <p:nvPr/>
        </p:nvSpPr>
        <p:spPr bwMode="auto">
          <a:xfrm>
            <a:off x="2506663" y="411163"/>
            <a:ext cx="5670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808080"/>
                </a:solidFill>
              </a:rPr>
              <a:t>Empreendedor Individual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Operacionalização</a:t>
            </a:r>
          </a:p>
        </p:txBody>
      </p:sp>
      <p:sp>
        <p:nvSpPr>
          <p:cNvPr id="46082" name="Espaço Reservado para Conteúdo 4"/>
          <p:cNvSpPr>
            <a:spLocks/>
          </p:cNvSpPr>
          <p:nvPr/>
        </p:nvSpPr>
        <p:spPr bwMode="auto">
          <a:xfrm>
            <a:off x="495300" y="1557338"/>
            <a:ext cx="92106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pt-BR" sz="2000" b="1"/>
              <a:t>1) Manutenção do IPTU Residencial.</a:t>
            </a:r>
          </a:p>
          <a:p>
            <a:pPr eaLnBrk="0" hangingPunct="0">
              <a:spcBef>
                <a:spcPct val="20000"/>
              </a:spcBef>
            </a:pPr>
            <a:endParaRPr lang="pt-BR" sz="2000" b="1"/>
          </a:p>
          <a:p>
            <a:pPr eaLnBrk="0" hangingPunct="0">
              <a:spcBef>
                <a:spcPct val="20000"/>
              </a:spcBef>
            </a:pPr>
            <a:r>
              <a:rPr lang="pt-BR" sz="2000" b="1"/>
              <a:t>2) Especificação das atividades de alto risco. </a:t>
            </a:r>
          </a:p>
          <a:p>
            <a:pPr eaLnBrk="0" hangingPunct="0">
              <a:spcBef>
                <a:spcPct val="20000"/>
              </a:spcBef>
            </a:pPr>
            <a:endParaRPr lang="pt-BR" sz="2000" b="1"/>
          </a:p>
          <a:p>
            <a:pPr eaLnBrk="0" hangingPunct="0">
              <a:spcBef>
                <a:spcPct val="20000"/>
              </a:spcBef>
            </a:pPr>
            <a:r>
              <a:rPr lang="pt-BR" sz="2000" b="1"/>
              <a:t>3) Concessão de alvará de funcionamento provisório para atividades classificadas como de baixo/médio risco. </a:t>
            </a:r>
          </a:p>
          <a:p>
            <a:pPr eaLnBrk="0" hangingPunct="0">
              <a:spcBef>
                <a:spcPct val="20000"/>
              </a:spcBef>
            </a:pPr>
            <a:endParaRPr lang="pt-BR" sz="2000" b="1"/>
          </a:p>
          <a:p>
            <a:pPr eaLnBrk="0" hangingPunct="0">
              <a:spcBef>
                <a:spcPct val="20000"/>
              </a:spcBef>
            </a:pPr>
            <a:r>
              <a:rPr lang="pt-BR" sz="2000" b="1"/>
              <a:t>4) Concessão de alvará de funcionamento em residência.											</a:t>
            </a:r>
          </a:p>
          <a:p>
            <a:pPr eaLnBrk="0" hangingPunct="0">
              <a:spcBef>
                <a:spcPct val="20000"/>
              </a:spcBef>
            </a:pPr>
            <a:r>
              <a:rPr lang="pt-BR" sz="2000" b="1"/>
              <a:t>5) Obediência às as normas nacionais de registro do Empreendedor Individual, não efetuando exigências paralelas.												</a:t>
            </a:r>
          </a:p>
          <a:p>
            <a:pPr eaLnBrk="0" hangingPunct="0">
              <a:spcBef>
                <a:spcPct val="20000"/>
              </a:spcBef>
            </a:pPr>
            <a:r>
              <a:rPr lang="pt-BR" sz="2000" b="1"/>
              <a:t>6) Concessão de alvará de funcionamento em áreas desprovidas de regulação fundiária legal ou com regulamentação precária.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2"/>
          <p:cNvSpPr txBox="1">
            <a:spLocks noChangeArrowheads="1"/>
          </p:cNvSpPr>
          <p:nvPr/>
        </p:nvSpPr>
        <p:spPr bwMode="auto">
          <a:xfrm>
            <a:off x="2506663" y="411163"/>
            <a:ext cx="5670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808080"/>
                </a:solidFill>
              </a:rPr>
              <a:t>Empreendedor Individual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Esforço</a:t>
            </a:r>
          </a:p>
        </p:txBody>
      </p:sp>
      <p:sp>
        <p:nvSpPr>
          <p:cNvPr id="47106" name="Espaço Reservado para Conteúdo 4"/>
          <p:cNvSpPr>
            <a:spLocks/>
          </p:cNvSpPr>
          <p:nvPr/>
        </p:nvSpPr>
        <p:spPr bwMode="auto">
          <a:xfrm>
            <a:off x="344488" y="1855788"/>
            <a:ext cx="92106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eaLnBrk="0" hangingPunct="0">
              <a:spcBef>
                <a:spcPct val="20000"/>
              </a:spcBef>
              <a:buFontTx/>
              <a:buAutoNum type="arabicParenR"/>
            </a:pPr>
            <a:r>
              <a:rPr lang="pt-BR" sz="2000" b="1"/>
              <a:t>Capacitação dos servidores responsáveis pelo registro e legalização de empresas tiveram capacitação específica sobre este tema da Lei Geral.</a:t>
            </a:r>
          </a:p>
          <a:p>
            <a:pPr marL="533400" indent="-533400" eaLnBrk="0" hangingPunct="0">
              <a:spcBef>
                <a:spcPct val="20000"/>
              </a:spcBef>
            </a:pPr>
            <a:endParaRPr lang="pt-BR" sz="2000" b="1"/>
          </a:p>
          <a:p>
            <a:pPr marL="533400" indent="-533400" eaLnBrk="0" hangingPunct="0">
              <a:spcBef>
                <a:spcPct val="20000"/>
              </a:spcBef>
            </a:pPr>
            <a:r>
              <a:rPr lang="pt-BR" sz="2000" b="1"/>
              <a:t>2) Revisão de processos e sistemas utilizados na abertura, alteração e baixa de empresas. </a:t>
            </a:r>
          </a:p>
          <a:p>
            <a:pPr marL="533400" indent="-533400" eaLnBrk="0" hangingPunct="0">
              <a:spcBef>
                <a:spcPct val="20000"/>
              </a:spcBef>
            </a:pPr>
            <a:endParaRPr lang="pt-BR" sz="2000" b="1"/>
          </a:p>
          <a:p>
            <a:pPr marL="533400" indent="-533400" eaLnBrk="0" hangingPunct="0">
              <a:spcBef>
                <a:spcPct val="20000"/>
              </a:spcBef>
            </a:pPr>
            <a:r>
              <a:rPr lang="pt-BR" sz="2000" b="1"/>
              <a:t>3) Ações de divulgação das melhorias no processo de abertura, alteração e baixa de empresas. </a:t>
            </a:r>
          </a:p>
          <a:p>
            <a:pPr marL="533400" indent="-533400" eaLnBrk="0" hangingPunct="0">
              <a:spcBef>
                <a:spcPct val="20000"/>
              </a:spcBef>
            </a:pPr>
            <a:endParaRPr lang="pt-BR" sz="2000" b="1"/>
          </a:p>
          <a:p>
            <a:pPr marL="533400" indent="-533400" eaLnBrk="0" hangingPunct="0">
              <a:spcBef>
                <a:spcPct val="20000"/>
              </a:spcBef>
            </a:pPr>
            <a:r>
              <a:rPr lang="pt-BR" sz="2000" b="1"/>
              <a:t>4) Parcerias.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2"/>
          <p:cNvSpPr txBox="1">
            <a:spLocks noChangeArrowheads="1"/>
          </p:cNvSpPr>
          <p:nvPr/>
        </p:nvSpPr>
        <p:spPr bwMode="auto">
          <a:xfrm>
            <a:off x="2506663" y="411163"/>
            <a:ext cx="56705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808080"/>
                </a:solidFill>
              </a:rPr>
              <a:t>Empreendedor Individual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Resultado</a:t>
            </a:r>
          </a:p>
        </p:txBody>
      </p:sp>
      <p:sp>
        <p:nvSpPr>
          <p:cNvPr id="48130" name="Espaço Reservado para Conteúdo 4"/>
          <p:cNvSpPr>
            <a:spLocks/>
          </p:cNvSpPr>
          <p:nvPr/>
        </p:nvSpPr>
        <p:spPr bwMode="auto">
          <a:xfrm>
            <a:off x="344488" y="1855788"/>
            <a:ext cx="92106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eaLnBrk="0" hangingPunct="0">
              <a:spcBef>
                <a:spcPct val="20000"/>
              </a:spcBef>
            </a:pPr>
            <a:r>
              <a:rPr lang="pt-BR" sz="2000" b="1"/>
              <a:t>Qual o grau de inserção dos Empreendedores Individuais formalizados na base de dados do município? </a:t>
            </a:r>
          </a:p>
          <a:p>
            <a:pPr marL="533400" indent="-533400" eaLnBrk="0" hangingPunct="0">
              <a:spcBef>
                <a:spcPct val="20000"/>
              </a:spcBef>
            </a:pPr>
            <a:endParaRPr lang="pt-BR" sz="2000" b="1"/>
          </a:p>
          <a:p>
            <a:pPr marL="533400" indent="-533400" eaLnBrk="0" hangingPunct="0">
              <a:lnSpc>
                <a:spcPct val="200000"/>
              </a:lnSpc>
              <a:spcBef>
                <a:spcPct val="20000"/>
              </a:spcBef>
              <a:buFontTx/>
              <a:buChar char="•"/>
            </a:pPr>
            <a:r>
              <a:rPr lang="pt-BR" sz="2000" b="1"/>
              <a:t>76% a 100%</a:t>
            </a:r>
          </a:p>
          <a:p>
            <a:pPr marL="533400" indent="-533400" eaLnBrk="0" hangingPunct="0">
              <a:lnSpc>
                <a:spcPct val="200000"/>
              </a:lnSpc>
              <a:spcBef>
                <a:spcPct val="20000"/>
              </a:spcBef>
              <a:buFontTx/>
              <a:buChar char="•"/>
            </a:pPr>
            <a:r>
              <a:rPr lang="pt-BR" sz="2000" b="1"/>
              <a:t>51% a 75%</a:t>
            </a:r>
          </a:p>
          <a:p>
            <a:pPr marL="533400" indent="-533400" eaLnBrk="0" hangingPunct="0">
              <a:lnSpc>
                <a:spcPct val="200000"/>
              </a:lnSpc>
              <a:spcBef>
                <a:spcPct val="20000"/>
              </a:spcBef>
              <a:buFontTx/>
              <a:buChar char="•"/>
            </a:pPr>
            <a:r>
              <a:rPr lang="pt-BR" sz="2000" b="1"/>
              <a:t>26% a 50%</a:t>
            </a:r>
          </a:p>
          <a:p>
            <a:pPr marL="533400" indent="-533400" eaLnBrk="0" hangingPunct="0">
              <a:lnSpc>
                <a:spcPct val="200000"/>
              </a:lnSpc>
              <a:spcBef>
                <a:spcPct val="20000"/>
              </a:spcBef>
              <a:buFontTx/>
              <a:buChar char="•"/>
            </a:pPr>
            <a:r>
              <a:rPr lang="pt-BR" sz="2000" b="1"/>
              <a:t>1% a 25%</a:t>
            </a:r>
          </a:p>
          <a:p>
            <a:pPr marL="533400" indent="-533400" eaLnBrk="0" hangingPunct="0">
              <a:lnSpc>
                <a:spcPct val="200000"/>
              </a:lnSpc>
              <a:spcBef>
                <a:spcPct val="20000"/>
              </a:spcBef>
              <a:buFontTx/>
              <a:buChar char="•"/>
            </a:pPr>
            <a:r>
              <a:rPr lang="pt-BR" sz="2000" b="1"/>
              <a:t>Não há inserção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4306888" y="411163"/>
            <a:ext cx="20843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800" b="1">
                <a:solidFill>
                  <a:schemeClr val="tx2"/>
                </a:solidFill>
              </a:rPr>
              <a:t>Efetividade</a:t>
            </a:r>
          </a:p>
        </p:txBody>
      </p:sp>
      <p:sp>
        <p:nvSpPr>
          <p:cNvPr id="51203" name="Espaço Reservado para Conteúdo 4"/>
          <p:cNvSpPr>
            <a:spLocks/>
          </p:cNvSpPr>
          <p:nvPr/>
        </p:nvSpPr>
        <p:spPr bwMode="auto">
          <a:xfrm>
            <a:off x="344488" y="1855788"/>
            <a:ext cx="92106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eaLnBrk="0" hangingPunct="0">
              <a:spcBef>
                <a:spcPct val="20000"/>
              </a:spcBef>
            </a:pPr>
            <a:r>
              <a:rPr lang="pt-BR" sz="2000" b="1" dirty="0"/>
              <a:t>Relatório de cada município do Brasil – Cada técnico do </a:t>
            </a:r>
            <a:r>
              <a:rPr lang="pt-BR" sz="2000" b="1" dirty="0" err="1"/>
              <a:t>Sebrae</a:t>
            </a:r>
            <a:r>
              <a:rPr lang="pt-BR" sz="2000" b="1" dirty="0"/>
              <a:t>, parceiro e cidadão brasileiro poderá consultar (</a:t>
            </a:r>
            <a:r>
              <a:rPr lang="pt-BR" sz="2000" b="1" dirty="0" err="1"/>
              <a:t>Acountability</a:t>
            </a:r>
            <a:r>
              <a:rPr lang="pt-BR" sz="2000" b="1" dirty="0"/>
              <a:t>)</a:t>
            </a:r>
          </a:p>
          <a:p>
            <a:pPr marL="533400" indent="-533400" eaLnBrk="0" hangingPunct="0">
              <a:spcBef>
                <a:spcPct val="20000"/>
              </a:spcBef>
            </a:pPr>
            <a:endParaRPr lang="pt-BR" sz="2000" b="1" dirty="0"/>
          </a:p>
          <a:p>
            <a:pPr marL="533400" indent="-533400" eaLnBrk="0" hangingPunct="0">
              <a:spcBef>
                <a:spcPct val="20000"/>
              </a:spcBef>
            </a:pPr>
            <a:r>
              <a:rPr lang="pt-BR" sz="2000" b="1" dirty="0"/>
              <a:t>Auditoria – UDT/NA e UPP/UF (UDT/UF quando for o caso). Parceiros?</a:t>
            </a:r>
          </a:p>
          <a:p>
            <a:pPr marL="533400" indent="-533400" eaLnBrk="0" hangingPunct="0">
              <a:spcBef>
                <a:spcPct val="20000"/>
              </a:spcBef>
            </a:pPr>
            <a:endParaRPr lang="pt-BR" sz="2000" b="1" dirty="0"/>
          </a:p>
          <a:p>
            <a:pPr marL="533400" indent="-533400" eaLnBrk="0" hangingPunct="0">
              <a:spcBef>
                <a:spcPct val="20000"/>
              </a:spcBef>
            </a:pPr>
            <a:r>
              <a:rPr lang="pt-BR" sz="2000" b="1" dirty="0"/>
              <a:t>Selo</a:t>
            </a:r>
          </a:p>
          <a:p>
            <a:pPr marL="533400" indent="-533400" eaLnBrk="0" hangingPunct="0">
              <a:spcBef>
                <a:spcPct val="20000"/>
              </a:spcBef>
            </a:pPr>
            <a:endParaRPr lang="pt-BR" sz="2000" b="1" dirty="0"/>
          </a:p>
          <a:p>
            <a:pPr marL="533400" indent="-533400" eaLnBrk="0" hangingPunct="0">
              <a:spcBef>
                <a:spcPct val="20000"/>
              </a:spcBef>
            </a:pPr>
            <a:r>
              <a:rPr lang="pt-BR" sz="2000" b="1" dirty="0"/>
              <a:t>Relatórios comparativos, quantitativos e qualitativos.</a:t>
            </a:r>
          </a:p>
          <a:p>
            <a:pPr marL="533400" indent="-533400" eaLnBrk="0" hangingPunct="0">
              <a:spcBef>
                <a:spcPct val="20000"/>
              </a:spcBef>
            </a:pPr>
            <a:endParaRPr lang="pt-BR" sz="2000" b="1" dirty="0"/>
          </a:p>
          <a:p>
            <a:pPr marL="533400" indent="-533400" eaLnBrk="0" hangingPunct="0">
              <a:spcBef>
                <a:spcPct val="20000"/>
              </a:spcBef>
            </a:pPr>
            <a:r>
              <a:rPr lang="pt-BR" sz="2000" b="1" dirty="0" err="1"/>
              <a:t>Sebrae</a:t>
            </a:r>
            <a:r>
              <a:rPr lang="pt-BR" sz="2000" b="1" dirty="0"/>
              <a:t> exemplo – Uso do poder de compra.</a:t>
            </a:r>
          </a:p>
          <a:p>
            <a:pPr marL="533400" indent="-533400" eaLnBrk="0" hangingPunct="0">
              <a:spcBef>
                <a:spcPct val="20000"/>
              </a:spcBef>
            </a:pPr>
            <a:endParaRPr lang="pt-BR" sz="2000" b="1" dirty="0"/>
          </a:p>
          <a:p>
            <a:pPr marL="533400" indent="-533400" eaLnBrk="0" hangingPunct="0">
              <a:spcBef>
                <a:spcPct val="20000"/>
              </a:spcBef>
            </a:pPr>
            <a:r>
              <a:rPr lang="pt-BR" sz="2000" b="1" dirty="0"/>
              <a:t>Alavancagem CSN – 50% - 50%.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  <a:defRPr/>
            </a:pPr>
            <a:r>
              <a:rPr lang="pt-BR" b="1" smtClean="0">
                <a:solidFill>
                  <a:schemeClr val="tx2"/>
                </a:solidFill>
                <a:latin typeface="Arial" charset="0"/>
              </a:rPr>
              <a:t>NOVA ETAPA</a:t>
            </a:r>
          </a:p>
          <a:p>
            <a:pPr marL="0" indent="0" eaLnBrk="1" hangingPunct="1">
              <a:defRPr/>
            </a:pPr>
            <a:r>
              <a:rPr lang="pt-BR" smtClean="0">
                <a:solidFill>
                  <a:schemeClr val="tx2"/>
                </a:solidFill>
                <a:latin typeface="Arial" charset="0"/>
              </a:rPr>
              <a:t>Verificar a efetiva aplicação da Lei nos municípios e também das leis municipais.</a:t>
            </a:r>
          </a:p>
          <a:p>
            <a:pPr marL="0" indent="0" eaLnBrk="1" hangingPunct="1">
              <a:defRPr/>
            </a:pPr>
            <a:endParaRPr lang="pt-BR" sz="1800" smtClean="0">
              <a:solidFill>
                <a:schemeClr val="tx2"/>
              </a:solidFill>
              <a:latin typeface="Arial" charset="0"/>
            </a:endParaRPr>
          </a:p>
          <a:p>
            <a:pPr marL="0" indent="0" eaLnBrk="1" hangingPunct="1">
              <a:defRPr/>
            </a:pPr>
            <a:r>
              <a:rPr lang="pt-BR" smtClean="0">
                <a:solidFill>
                  <a:schemeClr val="tx2"/>
                </a:solidFill>
                <a:latin typeface="Arial" charset="0"/>
              </a:rPr>
              <a:t>Utilizar indicadores para avaliação qualitativa dos Municípios, com foco nos seguintes temas: </a:t>
            </a:r>
          </a:p>
          <a:p>
            <a:pPr lvl="1" eaLnBrk="1" hangingPunct="1">
              <a:defRPr/>
            </a:pPr>
            <a:r>
              <a:rPr lang="pt-BR" smtClean="0">
                <a:solidFill>
                  <a:schemeClr val="tx2"/>
                </a:solidFill>
                <a:latin typeface="Arial" charset="0"/>
              </a:rPr>
              <a:t>A desburocratização do processo de legalização de empresas</a:t>
            </a:r>
          </a:p>
          <a:p>
            <a:pPr lvl="1" eaLnBrk="1" hangingPunct="1">
              <a:defRPr/>
            </a:pPr>
            <a:r>
              <a:rPr lang="pt-BR" smtClean="0">
                <a:solidFill>
                  <a:schemeClr val="tx2"/>
                </a:solidFill>
                <a:latin typeface="Arial" charset="0"/>
              </a:rPr>
              <a:t>A participação das MPE nas licitações municipais</a:t>
            </a:r>
          </a:p>
          <a:p>
            <a:pPr lvl="1" eaLnBrk="1" hangingPunct="1">
              <a:defRPr/>
            </a:pPr>
            <a:r>
              <a:rPr lang="pt-BR" smtClean="0">
                <a:solidFill>
                  <a:schemeClr val="tx2"/>
                </a:solidFill>
                <a:latin typeface="Arial" charset="0"/>
              </a:rPr>
              <a:t>A atuação do agente de desenvolvimento local.     </a:t>
            </a:r>
          </a:p>
        </p:txBody>
      </p:sp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328863" y="411163"/>
            <a:ext cx="60388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0000"/>
                </a:solidFill>
              </a:rPr>
              <a:t>Lei Geral da MPE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Operacionalização nos municípios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0" name="Objeto 5"/>
          <p:cNvPicPr>
            <a:picLocks noChangeArrowheads="1"/>
          </p:cNvPicPr>
          <p:nvPr/>
        </p:nvPicPr>
        <p:blipFill>
          <a:blip r:embed="rId2"/>
          <a:srcRect l="-12344" t="-18143" r="-12402" b="-1836"/>
          <a:stretch>
            <a:fillRect/>
          </a:stretch>
        </p:blipFill>
        <p:spPr bwMode="auto">
          <a:xfrm>
            <a:off x="0" y="-458788"/>
            <a:ext cx="9906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ço Reservado para Conteúdo 2"/>
          <p:cNvSpPr>
            <a:spLocks noGrp="1"/>
          </p:cNvSpPr>
          <p:nvPr>
            <p:ph idx="4294967295"/>
          </p:nvPr>
        </p:nvSpPr>
        <p:spPr bwMode="auto">
          <a:xfrm>
            <a:off x="200025" y="1628775"/>
            <a:ext cx="4464050" cy="4525963"/>
          </a:xfrm>
          <a:prstGeom prst="rect">
            <a:avLst/>
          </a:prstGeom>
          <a:noFill/>
          <a:ln w="15875" algn="ctr"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pt-BR" b="1" smtClean="0">
                <a:solidFill>
                  <a:schemeClr val="tx2"/>
                </a:solidFill>
                <a:latin typeface="Arial" charset="0"/>
              </a:rPr>
              <a:t>Tipo de aferição</a:t>
            </a:r>
          </a:p>
          <a:p>
            <a:pPr marL="0" indent="0" eaLnBrk="1" hangingPunct="1">
              <a:buFontTx/>
              <a:buNone/>
            </a:pPr>
            <a:endParaRPr lang="pt-BR" b="1" smtClean="0">
              <a:solidFill>
                <a:schemeClr val="tx2"/>
              </a:solidFill>
              <a:latin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pt-BR" sz="2400" b="1" smtClean="0">
                <a:solidFill>
                  <a:schemeClr val="tx2"/>
                </a:solidFill>
                <a:latin typeface="Arial" charset="0"/>
              </a:rPr>
              <a:t>LC 123/06 diretamente (ex.):</a:t>
            </a:r>
          </a:p>
          <a:p>
            <a:pPr marL="0" indent="0" eaLnBrk="1" hangingPunct="1">
              <a:buFontTx/>
              <a:buChar char="-"/>
            </a:pPr>
            <a:r>
              <a:rPr lang="pt-BR" sz="2400" smtClean="0">
                <a:solidFill>
                  <a:schemeClr val="tx2"/>
                </a:solidFill>
                <a:latin typeface="Arial" charset="0"/>
              </a:rPr>
              <a:t> Simples;</a:t>
            </a:r>
          </a:p>
          <a:p>
            <a:pPr marL="0" indent="0" eaLnBrk="1" hangingPunct="1">
              <a:buFontTx/>
              <a:buChar char="-"/>
            </a:pPr>
            <a:r>
              <a:rPr lang="pt-BR" sz="2400" smtClean="0">
                <a:solidFill>
                  <a:schemeClr val="tx2"/>
                </a:solidFill>
                <a:latin typeface="Arial" charset="0"/>
              </a:rPr>
              <a:t> EI;</a:t>
            </a:r>
          </a:p>
          <a:p>
            <a:pPr marL="0" indent="0" eaLnBrk="1" hangingPunct="1">
              <a:buFontTx/>
              <a:buChar char="-"/>
            </a:pPr>
            <a:r>
              <a:rPr lang="pt-BR" sz="2400" smtClean="0">
                <a:solidFill>
                  <a:schemeClr val="tx2"/>
                </a:solidFill>
                <a:latin typeface="Arial" charset="0"/>
              </a:rPr>
              <a:t> Redesim;</a:t>
            </a:r>
          </a:p>
          <a:p>
            <a:pPr marL="0" indent="0" eaLnBrk="1" hangingPunct="1">
              <a:buFontTx/>
              <a:buChar char="-"/>
            </a:pPr>
            <a:r>
              <a:rPr lang="pt-BR" sz="2400" smtClean="0">
                <a:solidFill>
                  <a:schemeClr val="tx2"/>
                </a:solidFill>
                <a:latin typeface="Arial" charset="0"/>
              </a:rPr>
              <a:t> Uso Poder de Compra</a:t>
            </a:r>
          </a:p>
        </p:txBody>
      </p:sp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2328863" y="411163"/>
            <a:ext cx="60388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0000"/>
                </a:solidFill>
              </a:rPr>
              <a:t>Lei Geral da MPE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Operacionalização nos municípios</a:t>
            </a:r>
          </a:p>
        </p:txBody>
      </p:sp>
      <p:sp>
        <p:nvSpPr>
          <p:cNvPr id="17411" name="Espaço Reservado para Conteúdo 2"/>
          <p:cNvSpPr>
            <a:spLocks/>
          </p:cNvSpPr>
          <p:nvPr/>
        </p:nvSpPr>
        <p:spPr bwMode="auto">
          <a:xfrm>
            <a:off x="4881563" y="1628775"/>
            <a:ext cx="5024437" cy="45259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pt-BR" sz="3200" b="1">
                <a:solidFill>
                  <a:schemeClr val="tx2"/>
                </a:solidFill>
              </a:rPr>
              <a:t>Tipo de aferição</a:t>
            </a:r>
          </a:p>
          <a:p>
            <a:pPr>
              <a:spcBef>
                <a:spcPct val="20000"/>
              </a:spcBef>
            </a:pPr>
            <a:endParaRPr lang="pt-BR" sz="3200" b="1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r>
              <a:rPr lang="pt-BR" sz="2400" b="1">
                <a:solidFill>
                  <a:schemeClr val="tx2"/>
                </a:solidFill>
              </a:rPr>
              <a:t>Regulamentação municipal (ex.):</a:t>
            </a:r>
          </a:p>
          <a:p>
            <a:pPr>
              <a:spcBef>
                <a:spcPct val="20000"/>
              </a:spcBef>
              <a:buFontTx/>
              <a:buChar char="-"/>
            </a:pPr>
            <a:r>
              <a:rPr lang="pt-BR" sz="2400">
                <a:solidFill>
                  <a:schemeClr val="tx2"/>
                </a:solidFill>
              </a:rPr>
              <a:t> Posturas;</a:t>
            </a:r>
          </a:p>
          <a:p>
            <a:pPr>
              <a:spcBef>
                <a:spcPct val="20000"/>
              </a:spcBef>
              <a:buFontTx/>
              <a:buChar char="-"/>
            </a:pPr>
            <a:r>
              <a:rPr lang="pt-BR" sz="2400">
                <a:solidFill>
                  <a:schemeClr val="tx2"/>
                </a:solidFill>
              </a:rPr>
              <a:t> Uso Poder de Compra;</a:t>
            </a:r>
          </a:p>
          <a:p>
            <a:pPr>
              <a:spcBef>
                <a:spcPct val="20000"/>
              </a:spcBef>
              <a:buFontTx/>
              <a:buChar char="-"/>
            </a:pPr>
            <a:r>
              <a:rPr lang="pt-BR" sz="2400">
                <a:solidFill>
                  <a:schemeClr val="tx2"/>
                </a:solidFill>
              </a:rPr>
              <a:t> Agente de Desenvolvimento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849313" y="5557838"/>
            <a:ext cx="8275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/>
              <a:t>Público alvo – Empresa e Empreendedor!!!!!!!!!!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ço Reservado para Conteúdo 2"/>
          <p:cNvSpPr>
            <a:spLocks noGrp="1"/>
          </p:cNvSpPr>
          <p:nvPr>
            <p:ph idx="4294967295"/>
          </p:nvPr>
        </p:nvSpPr>
        <p:spPr bwMode="auto">
          <a:xfrm>
            <a:off x="488950" y="1782763"/>
            <a:ext cx="8915400" cy="4525962"/>
          </a:xfrm>
          <a:prstGeom prst="rect">
            <a:avLst/>
          </a:prstGeom>
          <a:noFill/>
          <a:ln w="15875" algn="ctr"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pt-BR" b="1" smtClean="0">
                <a:solidFill>
                  <a:schemeClr val="tx2"/>
                </a:solidFill>
              </a:rPr>
              <a:t>Questões legais</a:t>
            </a:r>
          </a:p>
          <a:p>
            <a:pPr marL="0" indent="0" eaLnBrk="1" hangingPunct="1">
              <a:buFontTx/>
              <a:buNone/>
            </a:pPr>
            <a:r>
              <a:rPr lang="pt-BR" b="1" smtClean="0">
                <a:solidFill>
                  <a:schemeClr val="tx2"/>
                </a:solidFill>
              </a:rPr>
              <a:t>	- Discussão judicial</a:t>
            </a:r>
          </a:p>
          <a:p>
            <a:pPr marL="0" indent="0" eaLnBrk="1" hangingPunct="1">
              <a:buFontTx/>
              <a:buNone/>
            </a:pPr>
            <a:r>
              <a:rPr lang="pt-BR" b="1" smtClean="0">
                <a:solidFill>
                  <a:schemeClr val="tx2"/>
                </a:solidFill>
              </a:rPr>
              <a:t>	- Impraticabilidade?</a:t>
            </a:r>
          </a:p>
          <a:p>
            <a:pPr marL="0" indent="0" eaLnBrk="1" hangingPunct="1">
              <a:buFontTx/>
              <a:buNone/>
            </a:pPr>
            <a:r>
              <a:rPr lang="pt-BR" b="1" smtClean="0">
                <a:solidFill>
                  <a:schemeClr val="tx2"/>
                </a:solidFill>
              </a:rPr>
              <a:t>	- Justiça com as próprias mãos.</a:t>
            </a:r>
            <a:r>
              <a:rPr lang="pt-BR" smtClean="0">
                <a:solidFill>
                  <a:schemeClr val="tx2"/>
                </a:solidFill>
              </a:rPr>
              <a:t>  </a:t>
            </a:r>
          </a:p>
          <a:p>
            <a:pPr marL="0" indent="0" eaLnBrk="1" hangingPunct="1">
              <a:buFontTx/>
              <a:buNone/>
            </a:pPr>
            <a:r>
              <a:rPr lang="pt-BR" smtClean="0">
                <a:solidFill>
                  <a:schemeClr val="tx2"/>
                </a:solidFill>
              </a:rPr>
              <a:t>	- </a:t>
            </a:r>
            <a:r>
              <a:rPr lang="pt-BR" b="1" smtClean="0">
                <a:solidFill>
                  <a:schemeClr val="tx2"/>
                </a:solidFill>
              </a:rPr>
              <a:t>Responsabilidade do gestor público.</a:t>
            </a:r>
            <a:r>
              <a:rPr lang="pt-BR" smtClean="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2328863" y="411163"/>
            <a:ext cx="603885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solidFill>
                  <a:srgbClr val="990000"/>
                </a:solidFill>
              </a:rPr>
              <a:t>Lei Geral da MPE</a:t>
            </a:r>
          </a:p>
          <a:p>
            <a:pPr algn="ctr"/>
            <a:r>
              <a:rPr lang="pt-BR" sz="2800" b="1">
                <a:solidFill>
                  <a:schemeClr val="tx2"/>
                </a:solidFill>
              </a:rPr>
              <a:t>Operacionalização nos municípios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18"/>
          <p:cNvSpPr>
            <a:spLocks noChangeArrowheads="1"/>
          </p:cNvSpPr>
          <p:nvPr/>
        </p:nvSpPr>
        <p:spPr bwMode="auto">
          <a:xfrm>
            <a:off x="431800" y="2003425"/>
            <a:ext cx="9345613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60000"/>
              </a:lnSpc>
            </a:pPr>
            <a:r>
              <a:rPr lang="pt-BR" sz="2400" b="1"/>
              <a:t>Atos administrativos necessários à </a:t>
            </a:r>
            <a:r>
              <a:rPr lang="pt-BR" sz="2400" b="1" u="sng">
                <a:solidFill>
                  <a:srgbClr val="CC3300"/>
                </a:solidFill>
              </a:rPr>
              <a:t>operacionalização</a:t>
            </a:r>
            <a:r>
              <a:rPr lang="pt-BR" sz="2400" b="1"/>
              <a:t>:	</a:t>
            </a:r>
          </a:p>
          <a:p>
            <a:pPr lvl="3">
              <a:lnSpc>
                <a:spcPct val="160000"/>
              </a:lnSpc>
              <a:buFontTx/>
              <a:buChar char="-"/>
            </a:pPr>
            <a:r>
              <a:rPr lang="pt-BR" sz="2400" b="1"/>
              <a:t>Lei;</a:t>
            </a:r>
          </a:p>
          <a:p>
            <a:pPr lvl="3">
              <a:lnSpc>
                <a:spcPct val="160000"/>
              </a:lnSpc>
              <a:buFontTx/>
              <a:buChar char="-"/>
            </a:pPr>
            <a:r>
              <a:rPr lang="pt-BR" sz="2400" b="1"/>
              <a:t>Decreto;</a:t>
            </a:r>
          </a:p>
          <a:p>
            <a:pPr lvl="3">
              <a:lnSpc>
                <a:spcPct val="160000"/>
              </a:lnSpc>
              <a:buFontTx/>
              <a:buChar char="-"/>
            </a:pPr>
            <a:r>
              <a:rPr lang="pt-BR" sz="2400" b="1"/>
              <a:t>Instrução Normativa; etc.	</a:t>
            </a:r>
            <a:r>
              <a:rPr lang="pt-BR" b="1"/>
              <a:t> </a:t>
            </a:r>
          </a:p>
        </p:txBody>
      </p:sp>
      <p:sp>
        <p:nvSpPr>
          <p:cNvPr id="19458" name="Text Box 219"/>
          <p:cNvSpPr txBox="1">
            <a:spLocks noChangeArrowheads="1"/>
          </p:cNvSpPr>
          <p:nvPr/>
        </p:nvSpPr>
        <p:spPr bwMode="auto">
          <a:xfrm>
            <a:off x="3824288" y="509588"/>
            <a:ext cx="30353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800" b="1">
                <a:solidFill>
                  <a:srgbClr val="990000"/>
                </a:solidFill>
              </a:rPr>
              <a:t>Regulamentação</a:t>
            </a:r>
          </a:p>
          <a:p>
            <a:pPr algn="ctr"/>
            <a:r>
              <a:rPr lang="pt-BR" sz="2800" b="1">
                <a:solidFill>
                  <a:srgbClr val="990000"/>
                </a:solidFill>
              </a:rPr>
              <a:t>X</a:t>
            </a:r>
          </a:p>
          <a:p>
            <a:pPr algn="ctr"/>
            <a:r>
              <a:rPr lang="pt-BR" sz="2800" b="1">
                <a:solidFill>
                  <a:srgbClr val="990000"/>
                </a:solidFill>
              </a:rPr>
              <a:t>Implementação</a:t>
            </a:r>
            <a:endParaRPr lang="pt-BR" sz="2800" b="1">
              <a:solidFill>
                <a:schemeClr val="tx2"/>
              </a:solidFill>
            </a:endParaRPr>
          </a:p>
        </p:txBody>
      </p:sp>
      <p:sp>
        <p:nvSpPr>
          <p:cNvPr id="19459" name="Text Box 220"/>
          <p:cNvSpPr txBox="1">
            <a:spLocks noChangeArrowheads="1"/>
          </p:cNvSpPr>
          <p:nvPr/>
        </p:nvSpPr>
        <p:spPr bwMode="auto">
          <a:xfrm>
            <a:off x="415925" y="4941888"/>
            <a:ext cx="892968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027829"/>
                </a:solidFill>
              </a:rPr>
              <a:t>Reflexão</a:t>
            </a:r>
          </a:p>
          <a:p>
            <a:pPr algn="ctr"/>
            <a:r>
              <a:rPr lang="pt-BR" sz="2800" b="1">
                <a:solidFill>
                  <a:srgbClr val="027829"/>
                </a:solidFill>
              </a:rPr>
              <a:t>Quantos dos quase 4000 municípios tem, de fato, regulamentação?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AutoShape 4"/>
          <p:cNvSpPr>
            <a:spLocks noChangeArrowheads="1"/>
          </p:cNvSpPr>
          <p:nvPr/>
        </p:nvSpPr>
        <p:spPr bwMode="gray">
          <a:xfrm>
            <a:off x="5086350" y="2395538"/>
            <a:ext cx="3395663" cy="889000"/>
          </a:xfrm>
          <a:prstGeom prst="chevron">
            <a:avLst>
              <a:gd name="adj" fmla="val 629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270000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gray">
          <a:xfrm>
            <a:off x="1525588" y="1557338"/>
            <a:ext cx="222885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659EC"/>
              </a:gs>
              <a:gs pos="100000">
                <a:srgbClr val="3659EC">
                  <a:gamma/>
                  <a:shade val="46275"/>
                  <a:invGamma/>
                </a:srgb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2007/11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gray">
          <a:xfrm>
            <a:off x="5354638" y="1557338"/>
            <a:ext cx="222885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2012/15</a:t>
            </a:r>
          </a:p>
        </p:txBody>
      </p:sp>
      <p:sp>
        <p:nvSpPr>
          <p:cNvPr id="52233" name="AutoShape 9"/>
          <p:cNvSpPr>
            <a:spLocks noChangeArrowheads="1"/>
          </p:cNvSpPr>
          <p:nvPr/>
        </p:nvSpPr>
        <p:spPr bwMode="gray">
          <a:xfrm>
            <a:off x="1195388" y="2395538"/>
            <a:ext cx="3219450" cy="889000"/>
          </a:xfrm>
          <a:prstGeom prst="chevron">
            <a:avLst>
              <a:gd name="adj" fmla="val 62956"/>
            </a:avLst>
          </a:prstGeom>
          <a:gradFill rotWithShape="1">
            <a:gsLst>
              <a:gs pos="0">
                <a:srgbClr val="3659EC">
                  <a:gamma/>
                  <a:shade val="46275"/>
                  <a:invGamma/>
                </a:srgbClr>
              </a:gs>
              <a:gs pos="50000">
                <a:srgbClr val="3659EC"/>
              </a:gs>
              <a:gs pos="100000">
                <a:srgbClr val="3659EC">
                  <a:gamma/>
                  <a:shade val="46275"/>
                  <a:invGamma/>
                </a:srgbClr>
              </a:gs>
            </a:gsLst>
            <a:lin ang="270000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gray">
          <a:xfrm>
            <a:off x="1784350" y="2492375"/>
            <a:ext cx="222091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Esforço quantitativo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52236" name="AutoShape 12"/>
          <p:cNvSpPr>
            <a:spLocks noChangeArrowheads="1"/>
          </p:cNvSpPr>
          <p:nvPr/>
        </p:nvSpPr>
        <p:spPr bwMode="gray">
          <a:xfrm>
            <a:off x="5073650" y="3284538"/>
            <a:ext cx="3479800" cy="2062162"/>
          </a:xfrm>
          <a:prstGeom prst="chevron">
            <a:avLst>
              <a:gd name="adj" fmla="val 29335"/>
            </a:avLst>
          </a:prstGeom>
          <a:gradFill rotWithShape="1">
            <a:gsLst>
              <a:gs pos="0">
                <a:srgbClr val="8BB7AB">
                  <a:gamma/>
                  <a:shade val="46275"/>
                  <a:invGamma/>
                </a:srgbClr>
              </a:gs>
              <a:gs pos="50000">
                <a:srgbClr val="8BB7AB"/>
              </a:gs>
              <a:gs pos="100000">
                <a:srgbClr val="8BB7AB">
                  <a:gamma/>
                  <a:shade val="46275"/>
                  <a:invGamma/>
                </a:srgbClr>
              </a:gs>
            </a:gsLst>
            <a:lin ang="270000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2237" name="AutoShape 13"/>
          <p:cNvSpPr>
            <a:spLocks noChangeArrowheads="1"/>
          </p:cNvSpPr>
          <p:nvPr/>
        </p:nvSpPr>
        <p:spPr bwMode="gray">
          <a:xfrm>
            <a:off x="1136650" y="3311525"/>
            <a:ext cx="3311525" cy="2062163"/>
          </a:xfrm>
          <a:prstGeom prst="chevron">
            <a:avLst>
              <a:gd name="adj" fmla="val 27917"/>
            </a:avLst>
          </a:prstGeom>
          <a:gradFill rotWithShape="1">
            <a:gsLst>
              <a:gs pos="0">
                <a:srgbClr val="BEAF84">
                  <a:gamma/>
                  <a:shade val="46275"/>
                  <a:invGamma/>
                </a:srgbClr>
              </a:gs>
              <a:gs pos="50000">
                <a:srgbClr val="BEAF84"/>
              </a:gs>
              <a:gs pos="100000">
                <a:srgbClr val="BEAF84">
                  <a:gamma/>
                  <a:shade val="46275"/>
                  <a:invGamma/>
                </a:srgbClr>
              </a:gs>
            </a:gsLst>
            <a:lin ang="270000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gray">
          <a:xfrm>
            <a:off x="5637213" y="2511425"/>
            <a:ext cx="2417762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Esforço qualitativo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gray">
          <a:xfrm>
            <a:off x="1762125" y="3379788"/>
            <a:ext cx="2112963" cy="1920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Lei/Decreto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Abordagem total, parcial ou pontual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Foco gestor público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gray">
          <a:xfrm>
            <a:off x="5529263" y="3325813"/>
            <a:ext cx="2576512" cy="2408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Resultado para o empreendedor (exceto AD)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Gestor público é meio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Foco parcial da LC</a:t>
            </a:r>
            <a:endParaRPr lang="en-US" sz="3200" b="1">
              <a:solidFill>
                <a:schemeClr val="bg1"/>
              </a:solidFill>
            </a:endParaRPr>
          </a:p>
          <a:p>
            <a:pPr algn="ctr" eaLnBrk="0" hangingPunct="0"/>
            <a:endParaRPr lang="en-US" sz="3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ntern">
      <a:majorFont>
        <a:latin typeface="Tw Cen MT"/>
        <a:ea typeface=""/>
        <a:cs typeface=""/>
        <a:font script="Cyrl" typeface="Tahoma"/>
        <a:font script="Grek" typeface="Tahoma"/>
        <a:font script="Jpan" typeface="HG丸ｺﾞｼｯｸM-PRO"/>
        <a:font script="Hang" typeface="HY엽서L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丸ｺﾞｼｯｸM-PRO"/>
        <a:font script="Hang" typeface="맑은 고딕"/>
        <a:font script="Hans" typeface="幼圆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mpos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4240</TotalTime>
  <Words>1515</Words>
  <Application>Microsoft Macintosh PowerPoint</Application>
  <PresentationFormat>A4 Paper (210x297 mm)</PresentationFormat>
  <Paragraphs>329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Design padrão</vt:lpstr>
      <vt:lpstr>INDICADOR DE IMPLEMENTAÇÃO DA LEI GERAL DA MICRO E PEQUENA EMPRESA NOS MUNICIPIOS 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Viegas</dc:creator>
  <cp:lastModifiedBy>Viviane Danin</cp:lastModifiedBy>
  <cp:revision>486</cp:revision>
  <cp:lastPrinted>2011-06-22T12:52:00Z</cp:lastPrinted>
  <dcterms:created xsi:type="dcterms:W3CDTF">2011-02-18T16:41:29Z</dcterms:created>
  <dcterms:modified xsi:type="dcterms:W3CDTF">2013-12-17T17:37:06Z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</Properties>
</file>